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2"/>
  </p:notesMasterIdLst>
  <p:sldIdLst>
    <p:sldId id="256" r:id="rId2"/>
    <p:sldId id="442" r:id="rId3"/>
    <p:sldId id="441" r:id="rId4"/>
    <p:sldId id="257" r:id="rId5"/>
    <p:sldId id="262" r:id="rId6"/>
    <p:sldId id="261" r:id="rId7"/>
    <p:sldId id="450" r:id="rId8"/>
    <p:sldId id="276" r:id="rId9"/>
    <p:sldId id="277" r:id="rId10"/>
    <p:sldId id="279" r:id="rId11"/>
    <p:sldId id="283" r:id="rId12"/>
    <p:sldId id="451" r:id="rId13"/>
    <p:sldId id="452" r:id="rId14"/>
    <p:sldId id="284" r:id="rId15"/>
    <p:sldId id="285" r:id="rId16"/>
    <p:sldId id="294" r:id="rId17"/>
    <p:sldId id="263" r:id="rId18"/>
    <p:sldId id="286" r:id="rId19"/>
    <p:sldId id="293" r:id="rId20"/>
    <p:sldId id="287" r:id="rId21"/>
    <p:sldId id="288" r:id="rId22"/>
    <p:sldId id="289" r:id="rId23"/>
    <p:sldId id="290" r:id="rId24"/>
    <p:sldId id="291" r:id="rId25"/>
    <p:sldId id="303" r:id="rId26"/>
    <p:sldId id="292" r:id="rId27"/>
    <p:sldId id="264" r:id="rId28"/>
    <p:sldId id="265" r:id="rId29"/>
    <p:sldId id="266" r:id="rId30"/>
    <p:sldId id="267" r:id="rId31"/>
    <p:sldId id="268" r:id="rId32"/>
    <p:sldId id="269" r:id="rId33"/>
    <p:sldId id="295" r:id="rId34"/>
    <p:sldId id="297" r:id="rId35"/>
    <p:sldId id="299" r:id="rId36"/>
    <p:sldId id="300" r:id="rId37"/>
    <p:sldId id="301" r:id="rId38"/>
    <p:sldId id="302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7" r:id="rId81"/>
    <p:sldId id="443" r:id="rId82"/>
    <p:sldId id="446" r:id="rId83"/>
    <p:sldId id="447" r:id="rId84"/>
    <p:sldId id="448" r:id="rId85"/>
    <p:sldId id="449" r:id="rId86"/>
    <p:sldId id="444" r:id="rId87"/>
    <p:sldId id="348" r:id="rId88"/>
    <p:sldId id="351" r:id="rId89"/>
    <p:sldId id="349" r:id="rId90"/>
    <p:sldId id="350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70" r:id="rId109"/>
    <p:sldId id="369" r:id="rId110"/>
    <p:sldId id="371" r:id="rId111"/>
    <p:sldId id="391" r:id="rId112"/>
    <p:sldId id="392" r:id="rId113"/>
    <p:sldId id="393" r:id="rId114"/>
    <p:sldId id="394" r:id="rId115"/>
    <p:sldId id="395" r:id="rId116"/>
    <p:sldId id="396" r:id="rId117"/>
    <p:sldId id="408" r:id="rId118"/>
    <p:sldId id="397" r:id="rId119"/>
    <p:sldId id="398" r:id="rId120"/>
    <p:sldId id="409" r:id="rId121"/>
    <p:sldId id="399" r:id="rId122"/>
    <p:sldId id="400" r:id="rId123"/>
    <p:sldId id="410" r:id="rId124"/>
    <p:sldId id="401" r:id="rId125"/>
    <p:sldId id="402" r:id="rId126"/>
    <p:sldId id="411" r:id="rId127"/>
    <p:sldId id="403" r:id="rId128"/>
    <p:sldId id="404" r:id="rId129"/>
    <p:sldId id="412" r:id="rId130"/>
    <p:sldId id="405" r:id="rId131"/>
    <p:sldId id="413" r:id="rId132"/>
    <p:sldId id="406" r:id="rId133"/>
    <p:sldId id="414" r:id="rId134"/>
    <p:sldId id="407" r:id="rId135"/>
    <p:sldId id="415" r:id="rId136"/>
    <p:sldId id="416" r:id="rId137"/>
    <p:sldId id="417" r:id="rId138"/>
    <p:sldId id="418" r:id="rId139"/>
    <p:sldId id="419" r:id="rId140"/>
    <p:sldId id="420" r:id="rId141"/>
    <p:sldId id="421" r:id="rId142"/>
    <p:sldId id="422" r:id="rId143"/>
    <p:sldId id="423" r:id="rId144"/>
    <p:sldId id="424" r:id="rId145"/>
    <p:sldId id="425" r:id="rId146"/>
    <p:sldId id="426" r:id="rId147"/>
    <p:sldId id="427" r:id="rId148"/>
    <p:sldId id="429" r:id="rId149"/>
    <p:sldId id="428" r:id="rId150"/>
    <p:sldId id="430" r:id="rId151"/>
    <p:sldId id="431" r:id="rId152"/>
    <p:sldId id="432" r:id="rId153"/>
    <p:sldId id="433" r:id="rId154"/>
    <p:sldId id="434" r:id="rId155"/>
    <p:sldId id="435" r:id="rId156"/>
    <p:sldId id="436" r:id="rId157"/>
    <p:sldId id="437" r:id="rId158"/>
    <p:sldId id="438" r:id="rId159"/>
    <p:sldId id="439" r:id="rId160"/>
    <p:sldId id="440" r:id="rId1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7"/>
    <p:restoredTop sz="94692"/>
  </p:normalViewPr>
  <p:slideViewPr>
    <p:cSldViewPr snapToGrid="0">
      <p:cViewPr>
        <p:scale>
          <a:sx n="114" d="100"/>
          <a:sy n="114" d="100"/>
        </p:scale>
        <p:origin x="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11D43-7597-F845-BC5A-FB5338EE7440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E478-DF06-B94A-8528-008C0547C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5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[&lt;0:10]</a:t>
            </a:r>
          </a:p>
          <a:p>
            <a:r>
              <a:rPr lang="en-US" dirty="0"/>
              <a:t>* cover most</a:t>
            </a:r>
          </a:p>
          <a:p>
            <a:r>
              <a:rPr lang="en-US" dirty="0"/>
              <a:t>* will skip some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99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789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[&lt;10:30]</a:t>
            </a:r>
          </a:p>
          <a:p>
            <a:r>
              <a:rPr lang="en-US" dirty="0"/>
              <a:t>* for k=3:</a:t>
            </a:r>
          </a:p>
          <a:p>
            <a:r>
              <a:rPr lang="en-US" dirty="0"/>
              <a:t>   - 8,6 still in interference</a:t>
            </a:r>
          </a:p>
          <a:p>
            <a:r>
              <a:rPr lang="en-US" dirty="0"/>
              <a:t>   - but 0,6 and 5,7,11 can be coalesced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5144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[&lt;11:00]</a:t>
            </a:r>
          </a:p>
          <a:p>
            <a:r>
              <a:rPr lang="en-US" dirty="0"/>
              <a:t>* linear scan different approach often used in </a:t>
            </a:r>
            <a:r>
              <a:rPr lang="en-US" dirty="0" err="1"/>
              <a:t>jit</a:t>
            </a:r>
            <a:endParaRPr lang="en-US" dirty="0"/>
          </a:p>
          <a:p>
            <a:r>
              <a:rPr lang="en-US" dirty="0"/>
              <a:t>* it is faster than graph coloring, but less precise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4987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[&lt;11:00]</a:t>
            </a:r>
          </a:p>
          <a:p>
            <a:r>
              <a:rPr lang="en-US" dirty="0"/>
              <a:t>* linear scan different approach often used in </a:t>
            </a:r>
            <a:r>
              <a:rPr lang="en-US" dirty="0" err="1"/>
              <a:t>jit</a:t>
            </a:r>
            <a:endParaRPr lang="en-US" dirty="0"/>
          </a:p>
          <a:p>
            <a:r>
              <a:rPr lang="en-US" dirty="0"/>
              <a:t>* it is faster than graph coloring, but less precise</a:t>
            </a:r>
          </a:p>
          <a:p>
            <a:r>
              <a:rPr lang="en-US" dirty="0"/>
              <a:t>* starts with intervals built from live-in/-out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566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[&lt;11:00]</a:t>
            </a:r>
          </a:p>
          <a:p>
            <a:r>
              <a:rPr lang="en-US" dirty="0"/>
              <a:t>* linear scan different approach often used in </a:t>
            </a:r>
            <a:r>
              <a:rPr lang="en-US" dirty="0" err="1"/>
              <a:t>jit</a:t>
            </a:r>
            <a:endParaRPr lang="en-US" dirty="0"/>
          </a:p>
          <a:p>
            <a:r>
              <a:rPr lang="en-US" dirty="0"/>
              <a:t>* it is faster than graph coloring, but less precise</a:t>
            </a:r>
          </a:p>
          <a:p>
            <a:r>
              <a:rPr lang="en-US" dirty="0"/>
              <a:t>* starts with intervals built from live-in/-out 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937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[&lt;11:00]</a:t>
            </a:r>
          </a:p>
          <a:p>
            <a:r>
              <a:rPr lang="en-US" dirty="0"/>
              <a:t>* linear scan different approach often used in </a:t>
            </a:r>
            <a:r>
              <a:rPr lang="en-US" dirty="0" err="1"/>
              <a:t>jit</a:t>
            </a:r>
            <a:endParaRPr lang="en-US" dirty="0"/>
          </a:p>
          <a:p>
            <a:r>
              <a:rPr lang="en-US" dirty="0"/>
              <a:t>* it is faster than graph coloring, but less precise</a:t>
            </a:r>
          </a:p>
          <a:p>
            <a:r>
              <a:rPr lang="en-US" dirty="0"/>
              <a:t>* starts with intervals built from live-in/-out 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0937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[&lt;11:00]</a:t>
            </a:r>
          </a:p>
          <a:p>
            <a:r>
              <a:rPr lang="en-US" dirty="0"/>
              <a:t>* linear scan different approach often used in </a:t>
            </a:r>
            <a:r>
              <a:rPr lang="en-US" dirty="0" err="1"/>
              <a:t>jit</a:t>
            </a:r>
            <a:endParaRPr lang="en-US" dirty="0"/>
          </a:p>
          <a:p>
            <a:r>
              <a:rPr lang="en-US" dirty="0"/>
              <a:t>* it is faster than graph coloring, but less precise</a:t>
            </a:r>
          </a:p>
          <a:p>
            <a:r>
              <a:rPr lang="en-US" dirty="0"/>
              <a:t>* starts with intervals built from live-in/-out 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281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[&lt;11:00]</a:t>
            </a:r>
          </a:p>
          <a:p>
            <a:r>
              <a:rPr lang="en-US" dirty="0"/>
              <a:t>* linear scan different approach often used in </a:t>
            </a:r>
            <a:r>
              <a:rPr lang="en-US" dirty="0" err="1"/>
              <a:t>jit</a:t>
            </a:r>
            <a:endParaRPr lang="en-US" dirty="0"/>
          </a:p>
          <a:p>
            <a:r>
              <a:rPr lang="en-US" dirty="0"/>
              <a:t>* it is faster than graph coloring, but less precise</a:t>
            </a:r>
          </a:p>
          <a:p>
            <a:r>
              <a:rPr lang="en-US" dirty="0"/>
              <a:t>* starts with intervals built from live-in/-out 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0021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[&lt;11:00]</a:t>
            </a:r>
          </a:p>
          <a:p>
            <a:r>
              <a:rPr lang="en-US" dirty="0"/>
              <a:t>* linear scan different approach often used in </a:t>
            </a:r>
            <a:r>
              <a:rPr lang="en-US" dirty="0" err="1"/>
              <a:t>jit</a:t>
            </a:r>
            <a:endParaRPr lang="en-US" dirty="0"/>
          </a:p>
          <a:p>
            <a:r>
              <a:rPr lang="en-US" dirty="0"/>
              <a:t>* it is faster than graph coloring, but less precise</a:t>
            </a:r>
          </a:p>
          <a:p>
            <a:r>
              <a:rPr lang="en-US" dirty="0"/>
              <a:t>* starts with intervals built from live-in/-out 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9348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[&lt;11:00]</a:t>
            </a:r>
          </a:p>
          <a:p>
            <a:r>
              <a:rPr lang="en-US" dirty="0"/>
              <a:t>* linear scan different approach often used in </a:t>
            </a:r>
            <a:r>
              <a:rPr lang="en-US" dirty="0" err="1"/>
              <a:t>jit</a:t>
            </a:r>
            <a:endParaRPr lang="en-US" dirty="0"/>
          </a:p>
          <a:p>
            <a:r>
              <a:rPr lang="en-US" dirty="0"/>
              <a:t>* it is faster than graph coloring, but less precise</a:t>
            </a:r>
          </a:p>
          <a:p>
            <a:r>
              <a:rPr lang="en-US" dirty="0"/>
              <a:t>* starts with intervals built from live-in/-out 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132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[&lt;11:00]</a:t>
            </a:r>
          </a:p>
          <a:p>
            <a:r>
              <a:rPr lang="en-US" dirty="0"/>
              <a:t>* linear scan different approach often used in </a:t>
            </a:r>
            <a:r>
              <a:rPr lang="en-US" dirty="0" err="1"/>
              <a:t>jit</a:t>
            </a:r>
            <a:endParaRPr lang="en-US" dirty="0"/>
          </a:p>
          <a:p>
            <a:r>
              <a:rPr lang="en-US" dirty="0"/>
              <a:t>* it is faster than graph coloring, but less precise</a:t>
            </a:r>
          </a:p>
          <a:p>
            <a:r>
              <a:rPr lang="en-US" dirty="0"/>
              <a:t>* starts with intervals built from live-in/-out 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7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CE8B9-810A-5E77-ECD4-9D41D5CE4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CCFE9-39ED-3FA3-2620-915FCE433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69D4D-6281-8901-D674-E94CE12C7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2975-C971-007E-E60F-CDBE8BE24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9771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[&lt;11:00]</a:t>
            </a:r>
          </a:p>
          <a:p>
            <a:r>
              <a:rPr lang="en-US" dirty="0"/>
              <a:t>* linear scan different approach often used in </a:t>
            </a:r>
            <a:r>
              <a:rPr lang="en-US" dirty="0" err="1"/>
              <a:t>jit</a:t>
            </a:r>
            <a:endParaRPr lang="en-US" dirty="0"/>
          </a:p>
          <a:p>
            <a:r>
              <a:rPr lang="en-US" dirty="0"/>
              <a:t>* it is faster than graph coloring, but less precise</a:t>
            </a:r>
          </a:p>
          <a:p>
            <a:r>
              <a:rPr lang="en-US" dirty="0"/>
              <a:t>* starts with intervals built from live-in/-out 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2898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9343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2147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914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1325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9679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2632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7092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7242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37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BB39A-A3DB-9BDF-8699-9D798EA2C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6EAC1E-6E58-F0BF-1702-8EDDFF4D2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0C6646-0DEF-75DF-BEBB-8623B5CF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1563E-0005-4C90-A3FB-CFC508A68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42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[&lt;11:30]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3624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9240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8118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89475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4597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9840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612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9233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8602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2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1042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0107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944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6803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3521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795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497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49145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[&lt;12:30]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650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16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1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475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8149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88325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29107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7962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[&lt;13:00]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4768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729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01667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42623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1336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93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75136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r>
              <a:rPr lang="en-US" dirty="0"/>
              <a:t>* %6 expires before %9 needs to be assigned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95289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r>
              <a:rPr lang="en-US" dirty="0"/>
              <a:t>* %6 expires before %9 needs to be assigned</a:t>
            </a:r>
          </a:p>
          <a:p>
            <a:r>
              <a:rPr lang="en-US" dirty="0"/>
              <a:t>* hence </a:t>
            </a:r>
            <a:r>
              <a:rPr lang="en-US" dirty="0" err="1"/>
              <a:t>poletto</a:t>
            </a:r>
            <a:r>
              <a:rPr lang="en-US" dirty="0"/>
              <a:t> </a:t>
            </a:r>
            <a:r>
              <a:rPr lang="en-US" dirty="0" err="1"/>
              <a:t>sarkar</a:t>
            </a:r>
            <a:r>
              <a:rPr lang="en-US" dirty="0"/>
              <a:t> spilling heuristics is beneficial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48030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r>
              <a:rPr lang="en-US" dirty="0"/>
              <a:t>* %6 expires before %9 needs to be assigned</a:t>
            </a:r>
          </a:p>
          <a:p>
            <a:r>
              <a:rPr lang="en-US" dirty="0"/>
              <a:t>* hence </a:t>
            </a:r>
            <a:r>
              <a:rPr lang="en-US" dirty="0" err="1"/>
              <a:t>poletto</a:t>
            </a:r>
            <a:r>
              <a:rPr lang="en-US" dirty="0"/>
              <a:t> </a:t>
            </a:r>
            <a:r>
              <a:rPr lang="en-US" dirty="0" err="1"/>
              <a:t>sarkar</a:t>
            </a:r>
            <a:r>
              <a:rPr lang="en-US" dirty="0"/>
              <a:t> spilling heuristics is beneficial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02435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r>
              <a:rPr lang="en-US" dirty="0"/>
              <a:t>* %6 expires before %9 needs to be assigned</a:t>
            </a:r>
          </a:p>
          <a:p>
            <a:r>
              <a:rPr lang="en-US" dirty="0"/>
              <a:t>* hence </a:t>
            </a:r>
            <a:r>
              <a:rPr lang="en-US" dirty="0" err="1"/>
              <a:t>poletto</a:t>
            </a:r>
            <a:r>
              <a:rPr lang="en-US" dirty="0"/>
              <a:t> </a:t>
            </a:r>
            <a:r>
              <a:rPr lang="en-US" dirty="0" err="1"/>
              <a:t>sarkar</a:t>
            </a:r>
            <a:r>
              <a:rPr lang="en-US" dirty="0"/>
              <a:t> spilling heuristics is beneficial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2264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r>
              <a:rPr lang="en-US" dirty="0"/>
              <a:t>* %6 expires before %9 needs to be assigned</a:t>
            </a:r>
          </a:p>
          <a:p>
            <a:r>
              <a:rPr lang="en-US" dirty="0"/>
              <a:t>* hence </a:t>
            </a:r>
            <a:r>
              <a:rPr lang="en-US" dirty="0" err="1"/>
              <a:t>poletto</a:t>
            </a:r>
            <a:r>
              <a:rPr lang="en-US" dirty="0"/>
              <a:t> </a:t>
            </a:r>
            <a:r>
              <a:rPr lang="en-US" dirty="0" err="1"/>
              <a:t>sarkar</a:t>
            </a:r>
            <a:r>
              <a:rPr lang="en-US" dirty="0"/>
              <a:t> spilling heuristics is beneficial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53195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r>
              <a:rPr lang="en-US" dirty="0"/>
              <a:t>* %6 expires before %9 needs to be assigned</a:t>
            </a:r>
          </a:p>
          <a:p>
            <a:r>
              <a:rPr lang="en-US" dirty="0"/>
              <a:t>* hence </a:t>
            </a:r>
            <a:r>
              <a:rPr lang="en-US" dirty="0" err="1"/>
              <a:t>poletto</a:t>
            </a:r>
            <a:r>
              <a:rPr lang="en-US" dirty="0"/>
              <a:t> </a:t>
            </a:r>
            <a:r>
              <a:rPr lang="en-US" dirty="0" err="1"/>
              <a:t>sarkar</a:t>
            </a:r>
            <a:r>
              <a:rPr lang="en-US" dirty="0"/>
              <a:t> spilling heuristics is beneficial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4650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r>
              <a:rPr lang="en-US" dirty="0"/>
              <a:t>* %6 expires before %9 needs to be assigned</a:t>
            </a:r>
          </a:p>
          <a:p>
            <a:r>
              <a:rPr lang="en-US" dirty="0"/>
              <a:t>* hence </a:t>
            </a:r>
            <a:r>
              <a:rPr lang="en-US" dirty="0" err="1"/>
              <a:t>poletto</a:t>
            </a:r>
            <a:r>
              <a:rPr lang="en-US" dirty="0"/>
              <a:t> </a:t>
            </a:r>
            <a:r>
              <a:rPr lang="en-US" dirty="0" err="1"/>
              <a:t>sarkar</a:t>
            </a:r>
            <a:r>
              <a:rPr lang="en-US" dirty="0"/>
              <a:t> spilling heuristics is beneficial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73629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r>
              <a:rPr lang="en-US" dirty="0"/>
              <a:t>* %6 expires before %9 needs to be assigned</a:t>
            </a:r>
          </a:p>
          <a:p>
            <a:r>
              <a:rPr lang="en-US" dirty="0"/>
              <a:t>* hence </a:t>
            </a:r>
            <a:r>
              <a:rPr lang="en-US" dirty="0" err="1"/>
              <a:t>poletto</a:t>
            </a:r>
            <a:r>
              <a:rPr lang="en-US" dirty="0"/>
              <a:t> </a:t>
            </a:r>
            <a:r>
              <a:rPr lang="en-US" dirty="0" err="1"/>
              <a:t>sarkar</a:t>
            </a:r>
            <a:r>
              <a:rPr lang="en-US" dirty="0"/>
              <a:t> spilling heuristics is beneficial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7077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r>
              <a:rPr lang="en-US" dirty="0"/>
              <a:t>* %6 expires before %9 needs to be assigned</a:t>
            </a:r>
          </a:p>
          <a:p>
            <a:r>
              <a:rPr lang="en-US" dirty="0"/>
              <a:t>* hence </a:t>
            </a:r>
            <a:r>
              <a:rPr lang="en-US" dirty="0" err="1"/>
              <a:t>poletto</a:t>
            </a:r>
            <a:r>
              <a:rPr lang="en-US" dirty="0"/>
              <a:t> </a:t>
            </a:r>
            <a:r>
              <a:rPr lang="en-US" dirty="0" err="1"/>
              <a:t>sarkar</a:t>
            </a:r>
            <a:r>
              <a:rPr lang="en-US" dirty="0"/>
              <a:t> spilling heuristics is beneficial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9307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[&lt;13:30]</a:t>
            </a:r>
          </a:p>
          <a:p>
            <a:r>
              <a:rPr lang="en-US" dirty="0"/>
              <a:t>* linear scan assignment made by visiting intervals in increasing start order</a:t>
            </a:r>
          </a:p>
          <a:p>
            <a:r>
              <a:rPr lang="en-US" dirty="0"/>
              <a:t>* pick an available register from the available register pool</a:t>
            </a:r>
          </a:p>
          <a:p>
            <a:r>
              <a:rPr lang="en-US" dirty="0"/>
              <a:t>* it's important to expire before next start is visited!</a:t>
            </a:r>
          </a:p>
          <a:p>
            <a:r>
              <a:rPr lang="en-US" dirty="0"/>
              <a:t>* %5 is likewise trivially assigned</a:t>
            </a:r>
          </a:p>
          <a:p>
            <a:r>
              <a:rPr lang="en-US" dirty="0"/>
              <a:t>* same for %6</a:t>
            </a:r>
          </a:p>
          <a:p>
            <a:r>
              <a:rPr lang="en-US" dirty="0"/>
              <a:t>* %7 on the other hand has no available registers...</a:t>
            </a:r>
          </a:p>
          <a:p>
            <a:r>
              <a:rPr lang="en-US" dirty="0"/>
              <a:t>   - but by expiring first reg A is added back to available pool</a:t>
            </a:r>
          </a:p>
          <a:p>
            <a:r>
              <a:rPr lang="en-US" dirty="0"/>
              <a:t>* for %8 on the other than, no more remain, so one has to be spilled</a:t>
            </a:r>
          </a:p>
          <a:p>
            <a:r>
              <a:rPr lang="en-US" dirty="0"/>
              <a:t>* by spilling %6 reg B becomes available, but..</a:t>
            </a:r>
          </a:p>
          <a:p>
            <a:r>
              <a:rPr lang="en-US" dirty="0"/>
              <a:t>* %9 still needs to be assigned, and %7 is still live</a:t>
            </a:r>
          </a:p>
          <a:p>
            <a:r>
              <a:rPr lang="en-US" dirty="0"/>
              <a:t>* NOT OPTIMAL</a:t>
            </a:r>
          </a:p>
          <a:p>
            <a:r>
              <a:rPr lang="en-US" dirty="0"/>
              <a:t>* if on the other hand %7 is spilled...</a:t>
            </a:r>
          </a:p>
          <a:p>
            <a:r>
              <a:rPr lang="en-US" dirty="0"/>
              <a:t>* %6 expires before %9 needs to be assigned</a:t>
            </a:r>
          </a:p>
          <a:p>
            <a:r>
              <a:rPr lang="en-US" dirty="0"/>
              <a:t>* hence </a:t>
            </a:r>
            <a:r>
              <a:rPr lang="en-US" dirty="0" err="1"/>
              <a:t>poletto</a:t>
            </a:r>
            <a:r>
              <a:rPr lang="en-US" dirty="0"/>
              <a:t> </a:t>
            </a:r>
            <a:r>
              <a:rPr lang="en-US" dirty="0" err="1"/>
              <a:t>sarkar</a:t>
            </a:r>
            <a:r>
              <a:rPr lang="en-US" dirty="0"/>
              <a:t> spilling heuristics is beneficial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44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1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49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70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5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[&lt;0:30]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several phases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stages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Backend takes </a:t>
            </a:r>
            <a:r>
              <a:rPr lang="en-US" dirty="0" err="1"/>
              <a:t>ir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llvm</a:t>
            </a:r>
            <a:r>
              <a:rPr lang="en-US" dirty="0"/>
              <a:t>-- in this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59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49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80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91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17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r>
              <a:rPr lang="en-US" dirty="0"/>
              <a:t>* this is not the optimal order</a:t>
            </a:r>
          </a:p>
          <a:p>
            <a:r>
              <a:rPr lang="en-US" dirty="0"/>
              <a:t>* but it is relatively simple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43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r>
              <a:rPr lang="en-US" dirty="0"/>
              <a:t>* this is not the optimal order</a:t>
            </a:r>
          </a:p>
          <a:p>
            <a:r>
              <a:rPr lang="en-US" dirty="0"/>
              <a:t>* but it is relatively simple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7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r>
              <a:rPr lang="en-US" dirty="0"/>
              <a:t>* this is not the optimal order</a:t>
            </a:r>
          </a:p>
          <a:p>
            <a:r>
              <a:rPr lang="en-US" dirty="0"/>
              <a:t>* but it is relatively simple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34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r>
              <a:rPr lang="en-US" dirty="0"/>
              <a:t>* this is not the optimal order</a:t>
            </a:r>
          </a:p>
          <a:p>
            <a:r>
              <a:rPr lang="en-US" dirty="0"/>
              <a:t>* but it is relatively simple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09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r>
              <a:rPr lang="en-US" dirty="0"/>
              <a:t>* this is not the optimal order</a:t>
            </a:r>
          </a:p>
          <a:p>
            <a:r>
              <a:rPr lang="en-US" dirty="0"/>
              <a:t>* but it is relatively simple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96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r>
              <a:rPr lang="en-US" dirty="0"/>
              <a:t>* this is not the optimal order</a:t>
            </a:r>
          </a:p>
          <a:p>
            <a:r>
              <a:rPr lang="en-US" dirty="0"/>
              <a:t>* but it is relatively simple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5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[&lt;2:00]</a:t>
            </a:r>
            <a:br>
              <a:rPr lang="en-US" dirty="0"/>
            </a:br>
            <a:r>
              <a:rPr lang="en-US" dirty="0"/>
              <a:t>* Because assignments may not overlap </a:t>
            </a:r>
            <a:r>
              <a:rPr lang="en-US" dirty="0" err="1"/>
              <a:t>asthat</a:t>
            </a:r>
            <a:r>
              <a:rPr lang="en-US" dirty="0"/>
              <a:t> would invalidate </a:t>
            </a:r>
            <a:r>
              <a:rPr lang="en-US" dirty="0" err="1"/>
              <a:t>soudness</a:t>
            </a:r>
            <a:endParaRPr lang="en-US" dirty="0"/>
          </a:p>
          <a:p>
            <a:r>
              <a:rPr lang="en-US" dirty="0"/>
              <a:t>* my implementation of phis was incorrect because of the phi nodes</a:t>
            </a:r>
          </a:p>
          <a:p>
            <a:r>
              <a:rPr lang="en-US" dirty="0"/>
              <a:t>    * they don't "use" any optional </a:t>
            </a:r>
            <a:r>
              <a:rPr lang="en-US" dirty="0" err="1"/>
              <a:t>movs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15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r>
              <a:rPr lang="en-US" dirty="0"/>
              <a:t>* this is not the optimal order</a:t>
            </a:r>
          </a:p>
          <a:p>
            <a:r>
              <a:rPr lang="en-US" dirty="0"/>
              <a:t>* but it is relatively simple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432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r>
              <a:rPr lang="en-US" dirty="0"/>
              <a:t>* this is not the optimal order</a:t>
            </a:r>
          </a:p>
          <a:p>
            <a:r>
              <a:rPr lang="en-US" dirty="0"/>
              <a:t>* but it is relatively simple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10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r>
              <a:rPr lang="en-US" dirty="0"/>
              <a:t>* this is not the optimal order</a:t>
            </a:r>
          </a:p>
          <a:p>
            <a:r>
              <a:rPr lang="en-US" dirty="0"/>
              <a:t>* but it is relatively simple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67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[&lt;5:00]</a:t>
            </a:r>
            <a:br>
              <a:rPr lang="en-US" dirty="0"/>
            </a:br>
            <a:r>
              <a:rPr lang="en-US" dirty="0"/>
              <a:t>* iterate through instructions and corresponding live-out sets</a:t>
            </a:r>
          </a:p>
          <a:p>
            <a:r>
              <a:rPr lang="en-US" dirty="0"/>
              <a:t>* another realization:</a:t>
            </a:r>
          </a:p>
          <a:p>
            <a:r>
              <a:rPr lang="en-US" dirty="0"/>
              <a:t>    * because only phi instructions are used, the particular handling isn't necessary</a:t>
            </a:r>
          </a:p>
          <a:p>
            <a:r>
              <a:rPr lang="en-US" dirty="0"/>
              <a:t>    * 7 or 8 cannot be defined because we don't know if block 4 has been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162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[&lt;5:00]</a:t>
            </a:r>
            <a:br>
              <a:rPr lang="en-US" dirty="0"/>
            </a:br>
            <a:r>
              <a:rPr lang="en-US" dirty="0"/>
              <a:t>* iterate through instructions and corresponding live-out sets</a:t>
            </a:r>
          </a:p>
          <a:p>
            <a:r>
              <a:rPr lang="en-US" dirty="0"/>
              <a:t>* another realization:</a:t>
            </a:r>
          </a:p>
          <a:p>
            <a:r>
              <a:rPr lang="en-US" dirty="0"/>
              <a:t>    * because only phi instructions are used, the particular handling isn't necessary</a:t>
            </a:r>
          </a:p>
          <a:p>
            <a:r>
              <a:rPr lang="en-US" dirty="0"/>
              <a:t>    * 7 or 8 cannot be defined because we don't know if block 4 has been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24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[&lt;5:00]</a:t>
            </a:r>
            <a:br>
              <a:rPr lang="en-US" dirty="0"/>
            </a:br>
            <a:r>
              <a:rPr lang="en-US" dirty="0"/>
              <a:t>* iterate through instructions and corresponding live-out sets</a:t>
            </a:r>
          </a:p>
          <a:p>
            <a:r>
              <a:rPr lang="en-US" dirty="0"/>
              <a:t>* another realization:</a:t>
            </a:r>
          </a:p>
          <a:p>
            <a:r>
              <a:rPr lang="en-US" dirty="0"/>
              <a:t>    * because only phi instructions are used, the particular handling isn't necessary</a:t>
            </a:r>
          </a:p>
          <a:p>
            <a:r>
              <a:rPr lang="en-US" dirty="0"/>
              <a:t>    * 7 or 8 cannot be defined because we don't know if block 4 has been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75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[&lt;5:00]</a:t>
            </a:r>
            <a:br>
              <a:rPr lang="en-US" dirty="0"/>
            </a:br>
            <a:r>
              <a:rPr lang="en-US" dirty="0"/>
              <a:t>* iterate through instructions and corresponding live-out sets</a:t>
            </a:r>
          </a:p>
          <a:p>
            <a:r>
              <a:rPr lang="en-US" dirty="0"/>
              <a:t>* another realization:</a:t>
            </a:r>
          </a:p>
          <a:p>
            <a:r>
              <a:rPr lang="en-US" dirty="0"/>
              <a:t>    * because only phi instructions are used, the particular handling isn't necessary</a:t>
            </a:r>
          </a:p>
          <a:p>
            <a:r>
              <a:rPr lang="en-US" dirty="0"/>
              <a:t>    * 7 or 8 cannot be defined because we don't know if block 4 has been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3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[&lt;5:00]</a:t>
            </a:r>
            <a:br>
              <a:rPr lang="en-US" dirty="0"/>
            </a:br>
            <a:r>
              <a:rPr lang="en-US" dirty="0"/>
              <a:t>* iterate through instructions and corresponding live-out sets</a:t>
            </a:r>
          </a:p>
          <a:p>
            <a:r>
              <a:rPr lang="en-US" dirty="0"/>
              <a:t>* another realization:</a:t>
            </a:r>
          </a:p>
          <a:p>
            <a:r>
              <a:rPr lang="en-US" dirty="0"/>
              <a:t>    * because only phi instructions are used, the particular handling isn't necessary</a:t>
            </a:r>
          </a:p>
          <a:p>
            <a:r>
              <a:rPr lang="en-US" dirty="0"/>
              <a:t>    * 7 or 8 cannot be defined because we don't know if block 4 has been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028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[&lt;5:00]</a:t>
            </a:r>
            <a:br>
              <a:rPr lang="en-US" dirty="0"/>
            </a:br>
            <a:r>
              <a:rPr lang="en-US" dirty="0"/>
              <a:t>* iterate through instructions and corresponding live-out sets</a:t>
            </a:r>
          </a:p>
          <a:p>
            <a:r>
              <a:rPr lang="en-US" dirty="0"/>
              <a:t>* another realization:</a:t>
            </a:r>
          </a:p>
          <a:p>
            <a:r>
              <a:rPr lang="en-US" dirty="0"/>
              <a:t>    * because only phi instructions are used, the particular handling isn't necessary</a:t>
            </a:r>
          </a:p>
          <a:p>
            <a:r>
              <a:rPr lang="en-US" dirty="0"/>
              <a:t>    * 7 or 8 cannot be defined because we don't know if block 4 has been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55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[&lt;5:00]</a:t>
            </a:r>
            <a:br>
              <a:rPr lang="en-US" dirty="0"/>
            </a:br>
            <a:r>
              <a:rPr lang="en-US" dirty="0"/>
              <a:t>* iterate through instructions and corresponding live-out sets</a:t>
            </a:r>
          </a:p>
          <a:p>
            <a:r>
              <a:rPr lang="en-US" dirty="0"/>
              <a:t>* another realization:</a:t>
            </a:r>
          </a:p>
          <a:p>
            <a:r>
              <a:rPr lang="en-US" dirty="0"/>
              <a:t>    * because only phi instructions are used, the particular handling isn't necessary</a:t>
            </a:r>
          </a:p>
          <a:p>
            <a:r>
              <a:rPr lang="en-US" dirty="0"/>
              <a:t>    * 7 or 8 cannot be defined because we don't know if block 4 has been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465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[&lt;5:00]</a:t>
            </a:r>
            <a:br>
              <a:rPr lang="en-US" dirty="0"/>
            </a:br>
            <a:r>
              <a:rPr lang="en-US" dirty="0"/>
              <a:t>* iterate through instructions and corresponding live-out sets</a:t>
            </a:r>
          </a:p>
          <a:p>
            <a:r>
              <a:rPr lang="en-US" dirty="0"/>
              <a:t>* another realization:</a:t>
            </a:r>
          </a:p>
          <a:p>
            <a:r>
              <a:rPr lang="en-US" dirty="0"/>
              <a:t>    * because only phi instructions are used, the particular handling isn't necessary</a:t>
            </a:r>
          </a:p>
          <a:p>
            <a:r>
              <a:rPr lang="en-US" dirty="0"/>
              <a:t>    * 7 or 8 cannot be defined because we don't know if block 4 has been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89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[&lt;5:00]</a:t>
            </a:r>
            <a:br>
              <a:rPr lang="en-US" dirty="0"/>
            </a:br>
            <a:r>
              <a:rPr lang="en-US" dirty="0"/>
              <a:t>* iterate through instructions and corresponding live-out sets</a:t>
            </a:r>
          </a:p>
          <a:p>
            <a:r>
              <a:rPr lang="en-US" dirty="0"/>
              <a:t>* another realization:</a:t>
            </a:r>
          </a:p>
          <a:p>
            <a:r>
              <a:rPr lang="en-US" dirty="0"/>
              <a:t>    * because only phi instructions are used, the particular handling isn't necessary</a:t>
            </a:r>
          </a:p>
          <a:p>
            <a:r>
              <a:rPr lang="en-US" dirty="0"/>
              <a:t>    * 7 or 8 cannot be defined because we don't know if block 4 has been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173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[&lt;5:00]</a:t>
            </a:r>
            <a:br>
              <a:rPr lang="en-US" dirty="0"/>
            </a:br>
            <a:r>
              <a:rPr lang="en-US" dirty="0"/>
              <a:t>* iterate through instructions and corresponding live-out sets</a:t>
            </a:r>
          </a:p>
          <a:p>
            <a:r>
              <a:rPr lang="en-US" dirty="0"/>
              <a:t>* another realization:</a:t>
            </a:r>
          </a:p>
          <a:p>
            <a:r>
              <a:rPr lang="en-US" dirty="0"/>
              <a:t>    * because only phi instructions are used, the particular handling isn't necessary</a:t>
            </a:r>
          </a:p>
          <a:p>
            <a:r>
              <a:rPr lang="en-US" dirty="0"/>
              <a:t>    * 7 or 8 cannot be defined because we don't know if block 4 has been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66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[&lt;5:00]</a:t>
            </a:r>
            <a:br>
              <a:rPr lang="en-US" dirty="0"/>
            </a:br>
            <a:r>
              <a:rPr lang="en-US" dirty="0"/>
              <a:t>* iterate through instructions and corresponding live-out sets</a:t>
            </a:r>
          </a:p>
          <a:p>
            <a:r>
              <a:rPr lang="en-US" dirty="0"/>
              <a:t>* another realization:</a:t>
            </a:r>
          </a:p>
          <a:p>
            <a:r>
              <a:rPr lang="en-US" dirty="0"/>
              <a:t>    * because only phi instructions are used, the particular handling isn't necessary</a:t>
            </a:r>
          </a:p>
          <a:p>
            <a:r>
              <a:rPr lang="en-US" dirty="0"/>
              <a:t>    * 7 or 8 cannot be defined because we don't know if block 4 has been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448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[&lt;5:00]</a:t>
            </a:r>
            <a:br>
              <a:rPr lang="en-US" dirty="0"/>
            </a:br>
            <a:r>
              <a:rPr lang="en-US" dirty="0"/>
              <a:t>* iterate through instructions and corresponding live-out sets</a:t>
            </a:r>
          </a:p>
          <a:p>
            <a:r>
              <a:rPr lang="en-US" dirty="0"/>
              <a:t>* another realization:</a:t>
            </a:r>
          </a:p>
          <a:p>
            <a:r>
              <a:rPr lang="en-US" dirty="0"/>
              <a:t>    * because only phi instructions are used, the particular handling isn't necessary</a:t>
            </a:r>
          </a:p>
          <a:p>
            <a:r>
              <a:rPr lang="en-US" dirty="0"/>
              <a:t>    * 7 or 8 cannot be defined because we don't know if block 4 has been executed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48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[&lt;6:15]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964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[&lt;6:15]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917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[&lt;6:15]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992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[&lt;6:15]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958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[&lt;6:15]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r>
              <a:rPr lang="en-US" dirty="0"/>
              <a:t>* at some point, irreducible graph may be reached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947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[&lt;6:15]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r>
              <a:rPr lang="en-US" dirty="0"/>
              <a:t>* at some point, irreducible graph may be reached</a:t>
            </a:r>
          </a:p>
          <a:p>
            <a:r>
              <a:rPr lang="en-US" dirty="0"/>
              <a:t>* in which case potential spills are marked</a:t>
            </a:r>
          </a:p>
          <a:p>
            <a:r>
              <a:rPr lang="en-US" dirty="0"/>
              <a:t>   - although this is still irreducible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79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[&lt;6:15]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r>
              <a:rPr lang="en-US" dirty="0"/>
              <a:t>* at some point, irreducible graph may be reached</a:t>
            </a:r>
          </a:p>
          <a:p>
            <a:r>
              <a:rPr lang="en-US" dirty="0"/>
              <a:t>* in which case potential spills are marked</a:t>
            </a:r>
          </a:p>
          <a:p>
            <a:r>
              <a:rPr lang="en-US" dirty="0"/>
              <a:t>   - although this is still irreducible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344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[&lt;6:15]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r>
              <a:rPr lang="en-US" dirty="0"/>
              <a:t>* at some point, irreducible graph may be reached</a:t>
            </a:r>
          </a:p>
          <a:p>
            <a:r>
              <a:rPr lang="en-US" dirty="0"/>
              <a:t>* in which case potential spills are marked</a:t>
            </a:r>
          </a:p>
          <a:p>
            <a:r>
              <a:rPr lang="en-US" dirty="0"/>
              <a:t>   - although this is still irreducible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839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[&lt;6:15]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r>
              <a:rPr lang="en-US" dirty="0"/>
              <a:t>* at some point, irreducible graph may be reached</a:t>
            </a:r>
          </a:p>
          <a:p>
            <a:r>
              <a:rPr lang="en-US" dirty="0"/>
              <a:t>* in which case potential spills are marked</a:t>
            </a:r>
          </a:p>
          <a:p>
            <a:r>
              <a:rPr lang="en-US" dirty="0"/>
              <a:t>   - although this is still irreducible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05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[&lt;7:00]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r>
              <a:rPr lang="en-US" dirty="0"/>
              <a:t>* at some point, irreducible graph may be reached</a:t>
            </a:r>
          </a:p>
          <a:p>
            <a:r>
              <a:rPr lang="en-US" dirty="0"/>
              <a:t>* in which case potential spills are marked</a:t>
            </a:r>
          </a:p>
          <a:p>
            <a:r>
              <a:rPr lang="en-US" dirty="0"/>
              <a:t>   - although this is still irreducible</a:t>
            </a:r>
          </a:p>
          <a:p>
            <a:r>
              <a:rPr lang="en-US" dirty="0"/>
              <a:t>* coloring starts popping the stack</a:t>
            </a:r>
            <a:br>
              <a:rPr lang="en-US" dirty="0"/>
            </a:br>
            <a:r>
              <a:rPr lang="en-US" dirty="0"/>
              <a:t>   - %7 is trivial because no neighbors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45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[&lt;7:00]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r>
              <a:rPr lang="en-US" dirty="0"/>
              <a:t>* at some point, irreducible graph may be reached</a:t>
            </a:r>
          </a:p>
          <a:p>
            <a:r>
              <a:rPr lang="en-US" dirty="0"/>
              <a:t>* in which case potential spills are marked</a:t>
            </a:r>
          </a:p>
          <a:p>
            <a:r>
              <a:rPr lang="en-US" dirty="0"/>
              <a:t>   - although this is still irreducible</a:t>
            </a:r>
          </a:p>
          <a:p>
            <a:r>
              <a:rPr lang="en-US" dirty="0"/>
              <a:t>* coloring starts popping the stack</a:t>
            </a:r>
            <a:br>
              <a:rPr lang="en-US" dirty="0"/>
            </a:br>
            <a:r>
              <a:rPr lang="en-US" dirty="0"/>
              <a:t>   - %7 is trivial because no neighbors</a:t>
            </a:r>
          </a:p>
          <a:p>
            <a:r>
              <a:rPr lang="en-US" dirty="0"/>
              <a:t>   - likewise for %8 as only one </a:t>
            </a:r>
            <a:r>
              <a:rPr lang="en-US" dirty="0" err="1"/>
              <a:t>neighbpr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632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[&lt;7:00]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r>
              <a:rPr lang="en-US" dirty="0"/>
              <a:t>* at some point, irreducible graph may be reached</a:t>
            </a:r>
          </a:p>
          <a:p>
            <a:r>
              <a:rPr lang="en-US" dirty="0"/>
              <a:t>* in which case potential spills are marked</a:t>
            </a:r>
          </a:p>
          <a:p>
            <a:r>
              <a:rPr lang="en-US" dirty="0"/>
              <a:t>   - although this is still irreducible</a:t>
            </a:r>
          </a:p>
          <a:p>
            <a:r>
              <a:rPr lang="en-US" dirty="0"/>
              <a:t>* coloring starts popping the stack</a:t>
            </a:r>
            <a:br>
              <a:rPr lang="en-US" dirty="0"/>
            </a:br>
            <a:r>
              <a:rPr lang="en-US" dirty="0"/>
              <a:t>   - %7 is trivial because no neighbors</a:t>
            </a:r>
          </a:p>
          <a:p>
            <a:r>
              <a:rPr lang="en-US" dirty="0"/>
              <a:t>   - likewise for %8 as only one </a:t>
            </a:r>
            <a:r>
              <a:rPr lang="en-US" dirty="0" err="1"/>
              <a:t>neighbpr</a:t>
            </a:r>
            <a:endParaRPr lang="en-US" dirty="0"/>
          </a:p>
          <a:p>
            <a:r>
              <a:rPr lang="en-US" dirty="0"/>
              <a:t>    - %8 on thee other hand needs to be spilled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31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[&lt;7:00]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r>
              <a:rPr lang="en-US" dirty="0"/>
              <a:t>* at some point, irreducible graph may be reached</a:t>
            </a:r>
          </a:p>
          <a:p>
            <a:r>
              <a:rPr lang="en-US" dirty="0"/>
              <a:t>* in which case potential spills are marked</a:t>
            </a:r>
          </a:p>
          <a:p>
            <a:r>
              <a:rPr lang="en-US" dirty="0"/>
              <a:t>   - although this is still irreducible</a:t>
            </a:r>
          </a:p>
          <a:p>
            <a:r>
              <a:rPr lang="en-US" dirty="0"/>
              <a:t>* coloring starts popping the stack</a:t>
            </a:r>
            <a:br>
              <a:rPr lang="en-US" dirty="0"/>
            </a:br>
            <a:r>
              <a:rPr lang="en-US" dirty="0"/>
              <a:t>   - %7 is trivial because no neighbors</a:t>
            </a:r>
          </a:p>
          <a:p>
            <a:r>
              <a:rPr lang="en-US" dirty="0"/>
              <a:t>   - likewise for %8 as only one </a:t>
            </a:r>
            <a:r>
              <a:rPr lang="en-US" dirty="0" err="1"/>
              <a:t>neighbpr</a:t>
            </a:r>
            <a:endParaRPr lang="en-US" dirty="0"/>
          </a:p>
          <a:p>
            <a:r>
              <a:rPr lang="en-US" dirty="0"/>
              <a:t>    - %8 on thee other hand needs to be spilled</a:t>
            </a:r>
          </a:p>
          <a:p>
            <a:r>
              <a:rPr lang="en-US" dirty="0"/>
              <a:t>    - but %6 can be colored despite being marked for spill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914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[&lt;7:00]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r>
              <a:rPr lang="en-US" dirty="0"/>
              <a:t>* at some point, irreducible graph may be reached</a:t>
            </a:r>
          </a:p>
          <a:p>
            <a:r>
              <a:rPr lang="en-US" dirty="0"/>
              <a:t>* in which case potential spills are marked</a:t>
            </a:r>
          </a:p>
          <a:p>
            <a:r>
              <a:rPr lang="en-US" dirty="0"/>
              <a:t>   - although this is still irreducible</a:t>
            </a:r>
          </a:p>
          <a:p>
            <a:r>
              <a:rPr lang="en-US" dirty="0"/>
              <a:t>* coloring starts popping the stack</a:t>
            </a:r>
            <a:br>
              <a:rPr lang="en-US" dirty="0"/>
            </a:br>
            <a:r>
              <a:rPr lang="en-US" dirty="0"/>
              <a:t>   - %7 is trivial because no neighbors</a:t>
            </a:r>
          </a:p>
          <a:p>
            <a:r>
              <a:rPr lang="en-US" dirty="0"/>
              <a:t>   - likewise for %8 as only one </a:t>
            </a:r>
            <a:r>
              <a:rPr lang="en-US" dirty="0" err="1"/>
              <a:t>neighbpr</a:t>
            </a:r>
            <a:endParaRPr lang="en-US" dirty="0"/>
          </a:p>
          <a:p>
            <a:r>
              <a:rPr lang="en-US" dirty="0"/>
              <a:t>    - %8 on thee other hand needs to be spilled</a:t>
            </a:r>
          </a:p>
          <a:p>
            <a:r>
              <a:rPr lang="en-US" dirty="0"/>
              <a:t>    - but %6 can be colored despite being marked for spill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478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[&lt;7:00]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r>
              <a:rPr lang="en-US" dirty="0"/>
              <a:t>* at some point, irreducible graph may be reached</a:t>
            </a:r>
          </a:p>
          <a:p>
            <a:r>
              <a:rPr lang="en-US" dirty="0"/>
              <a:t>* in which case potential spills are marked</a:t>
            </a:r>
          </a:p>
          <a:p>
            <a:r>
              <a:rPr lang="en-US" dirty="0"/>
              <a:t>   - although this is still irreducible</a:t>
            </a:r>
          </a:p>
          <a:p>
            <a:r>
              <a:rPr lang="en-US" dirty="0"/>
              <a:t>* coloring starts popping the stack</a:t>
            </a:r>
            <a:br>
              <a:rPr lang="en-US" dirty="0"/>
            </a:br>
            <a:r>
              <a:rPr lang="en-US" dirty="0"/>
              <a:t>   - %7 is trivial because no neighbors</a:t>
            </a:r>
          </a:p>
          <a:p>
            <a:r>
              <a:rPr lang="en-US" dirty="0"/>
              <a:t>   - likewise for %8 as only one </a:t>
            </a:r>
            <a:r>
              <a:rPr lang="en-US" dirty="0" err="1"/>
              <a:t>neighbpr</a:t>
            </a:r>
            <a:endParaRPr lang="en-US" dirty="0"/>
          </a:p>
          <a:p>
            <a:r>
              <a:rPr lang="en-US" dirty="0"/>
              <a:t>    - %8 on thee other hand needs to be spilled</a:t>
            </a:r>
          </a:p>
          <a:p>
            <a:r>
              <a:rPr lang="en-US" dirty="0"/>
              <a:t>    - but %6 can be colored despite being marked for spill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0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D542B-29D0-1F2F-73B5-EE3F3145E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47BE41-13DC-4693-FFA4-8EC1B5BDF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B2E720-F042-720F-2F98-B8217F486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AF3F5-D63A-C1B2-DDF9-9B6F70004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798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[&lt;7:00]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r>
              <a:rPr lang="en-US" dirty="0"/>
              <a:t>* at some point, irreducible graph may be reached</a:t>
            </a:r>
          </a:p>
          <a:p>
            <a:r>
              <a:rPr lang="en-US" dirty="0"/>
              <a:t>* in which case potential spills are marked</a:t>
            </a:r>
          </a:p>
          <a:p>
            <a:r>
              <a:rPr lang="en-US" dirty="0"/>
              <a:t>   - although this is still irreducible</a:t>
            </a:r>
          </a:p>
          <a:p>
            <a:r>
              <a:rPr lang="en-US" dirty="0"/>
              <a:t>* coloring starts popping the stack</a:t>
            </a:r>
            <a:br>
              <a:rPr lang="en-US" dirty="0"/>
            </a:br>
            <a:r>
              <a:rPr lang="en-US" dirty="0"/>
              <a:t>   - %7 is trivial because no neighbors</a:t>
            </a:r>
          </a:p>
          <a:p>
            <a:r>
              <a:rPr lang="en-US" dirty="0"/>
              <a:t>   - likewise for %8 as only one </a:t>
            </a:r>
            <a:r>
              <a:rPr lang="en-US" dirty="0" err="1"/>
              <a:t>neighbpr</a:t>
            </a:r>
            <a:endParaRPr lang="en-US" dirty="0"/>
          </a:p>
          <a:p>
            <a:r>
              <a:rPr lang="en-US" dirty="0"/>
              <a:t>    - %8 on thee other hand needs to be spilled</a:t>
            </a:r>
          </a:p>
          <a:p>
            <a:r>
              <a:rPr lang="en-US" dirty="0"/>
              <a:t>    - but %6 can be colored despite being marked for spill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130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[&lt;7:00]</a:t>
            </a:r>
            <a:br>
              <a:rPr lang="en-US" dirty="0"/>
            </a:br>
            <a:r>
              <a:rPr lang="en-US" dirty="0"/>
              <a:t>* graph is reduced by removing k-colorable vertices</a:t>
            </a:r>
          </a:p>
          <a:p>
            <a:r>
              <a:rPr lang="en-US" dirty="0"/>
              <a:t>* at some point, irreducible graph may be reached</a:t>
            </a:r>
          </a:p>
          <a:p>
            <a:r>
              <a:rPr lang="en-US" dirty="0"/>
              <a:t>* in which case potential spills are marked</a:t>
            </a:r>
          </a:p>
          <a:p>
            <a:r>
              <a:rPr lang="en-US" dirty="0"/>
              <a:t>   - although this is still irreducible</a:t>
            </a:r>
          </a:p>
          <a:p>
            <a:r>
              <a:rPr lang="en-US" dirty="0"/>
              <a:t>* coloring starts popping the stack</a:t>
            </a:r>
            <a:br>
              <a:rPr lang="en-US" dirty="0"/>
            </a:br>
            <a:r>
              <a:rPr lang="en-US" dirty="0"/>
              <a:t>   - %7 is trivial because no neighbors</a:t>
            </a:r>
          </a:p>
          <a:p>
            <a:r>
              <a:rPr lang="en-US" dirty="0"/>
              <a:t>   - likewise for %8 as only one </a:t>
            </a:r>
            <a:r>
              <a:rPr lang="en-US" dirty="0" err="1"/>
              <a:t>neighbpr</a:t>
            </a:r>
            <a:endParaRPr lang="en-US" dirty="0"/>
          </a:p>
          <a:p>
            <a:r>
              <a:rPr lang="en-US" dirty="0"/>
              <a:t>    - %8 on thee other hand needs to be spilled</a:t>
            </a:r>
          </a:p>
          <a:p>
            <a:r>
              <a:rPr lang="en-US" dirty="0"/>
              <a:t>    - but %6 can be colored despite being marked for spill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733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081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017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434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31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21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2420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1470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97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957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743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960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63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7937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2705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714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6225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5337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[&lt;7:30]</a:t>
            </a:r>
            <a:br>
              <a:rPr lang="en-US" dirty="0"/>
            </a:br>
            <a:r>
              <a:rPr lang="en-US" dirty="0"/>
              <a:t>* comment on approximation, say can get back to later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0266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[&lt;9:00]</a:t>
            </a:r>
            <a:br>
              <a:rPr lang="en-US" dirty="0"/>
            </a:br>
            <a:r>
              <a:rPr lang="en-US" dirty="0"/>
              <a:t>* only conservative </a:t>
            </a:r>
            <a:r>
              <a:rPr lang="en-US" dirty="0" err="1"/>
              <a:t>heauristics</a:t>
            </a:r>
            <a:r>
              <a:rPr lang="en-US" dirty="0"/>
              <a:t> known to produce a k-colorable graph are used</a:t>
            </a:r>
          </a:p>
          <a:p>
            <a:r>
              <a:rPr lang="en-US" dirty="0"/>
              <a:t>   - as additional spills would negate the purpose</a:t>
            </a:r>
          </a:p>
          <a:p>
            <a:r>
              <a:rPr lang="en-US" dirty="0"/>
              <a:t>* first a preference graph is produced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9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1626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[&lt;9:30]</a:t>
            </a:r>
          </a:p>
          <a:p>
            <a:r>
              <a:rPr lang="en-US" dirty="0"/>
              <a:t>* preference graph is trivial</a:t>
            </a:r>
          </a:p>
          <a:p>
            <a:r>
              <a:rPr lang="en-US" dirty="0"/>
              <a:t>* go through the </a:t>
            </a:r>
            <a:r>
              <a:rPr lang="en-US" dirty="0" err="1"/>
              <a:t>movs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4173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[&lt;9:30]</a:t>
            </a:r>
          </a:p>
          <a:p>
            <a:r>
              <a:rPr lang="en-US" dirty="0"/>
              <a:t>* preference graph is trivial</a:t>
            </a:r>
          </a:p>
          <a:p>
            <a:r>
              <a:rPr lang="en-US" dirty="0"/>
              <a:t>* go through the </a:t>
            </a:r>
            <a:r>
              <a:rPr lang="en-US" dirty="0" err="1"/>
              <a:t>movs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8718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[&lt;9:30]</a:t>
            </a:r>
          </a:p>
          <a:p>
            <a:r>
              <a:rPr lang="en-US" dirty="0"/>
              <a:t>* preference graph is trivial</a:t>
            </a:r>
          </a:p>
          <a:p>
            <a:r>
              <a:rPr lang="en-US" dirty="0"/>
              <a:t>* go through the </a:t>
            </a:r>
            <a:r>
              <a:rPr lang="en-US" dirty="0" err="1"/>
              <a:t>movs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1309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[&lt;9:30]</a:t>
            </a:r>
          </a:p>
          <a:p>
            <a:r>
              <a:rPr lang="en-US" dirty="0"/>
              <a:t>* preference graph is trivial</a:t>
            </a:r>
          </a:p>
          <a:p>
            <a:r>
              <a:rPr lang="en-US" dirty="0"/>
              <a:t>* go through the </a:t>
            </a:r>
            <a:r>
              <a:rPr lang="en-US" dirty="0" err="1"/>
              <a:t>movs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1361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[&lt;9:30]</a:t>
            </a:r>
          </a:p>
          <a:p>
            <a:r>
              <a:rPr lang="en-US" dirty="0"/>
              <a:t>* preference graph is trivial</a:t>
            </a:r>
          </a:p>
          <a:p>
            <a:r>
              <a:rPr lang="en-US" dirty="0"/>
              <a:t>* go through the </a:t>
            </a:r>
            <a:r>
              <a:rPr lang="en-US" dirty="0" err="1"/>
              <a:t>movs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913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[&lt;10:00]</a:t>
            </a:r>
          </a:p>
          <a:p>
            <a:r>
              <a:rPr lang="en-US" dirty="0"/>
              <a:t>* 0,6 cannot be coalesced because of &gt;=k neighbors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1346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[&lt;10:00]</a:t>
            </a:r>
          </a:p>
          <a:p>
            <a:r>
              <a:rPr lang="en-US" dirty="0"/>
              <a:t>* 0,6 cannot be coalesced because of &gt;=k neighbors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4035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[&lt;10:00]</a:t>
            </a:r>
          </a:p>
          <a:p>
            <a:r>
              <a:rPr lang="en-US" dirty="0"/>
              <a:t>* 0,6 cannot be coalesced because of &gt;=k neighbors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4930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[&lt;10:00]</a:t>
            </a:r>
          </a:p>
          <a:p>
            <a:r>
              <a:rPr lang="en-US" dirty="0"/>
              <a:t>* 0,6 cannot be coalesced because of &gt;=k neighbors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983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[&lt;10:00]</a:t>
            </a:r>
          </a:p>
          <a:p>
            <a:r>
              <a:rPr lang="en-US" dirty="0"/>
              <a:t>* 0,6 cannot be coalesced because of &gt;=k neighbors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8,6 cannot be coalesced because of interference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63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[&lt;4:00]</a:t>
            </a:r>
          </a:p>
          <a:p>
            <a:r>
              <a:rPr lang="en-US" dirty="0"/>
              <a:t>* staggering is more efficient</a:t>
            </a:r>
          </a:p>
          <a:p>
            <a:r>
              <a:rPr lang="en-US" dirty="0"/>
              <a:t>* didn't do that to keep it simple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5782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[&lt;10:00]</a:t>
            </a:r>
          </a:p>
          <a:p>
            <a:r>
              <a:rPr lang="en-US" dirty="0"/>
              <a:t>* 0,6 cannot be coalesced because of &gt;=k neighbors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8,6 cannot be coalesced because of interference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1045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[&lt;10:00]</a:t>
            </a:r>
          </a:p>
          <a:p>
            <a:r>
              <a:rPr lang="en-US" dirty="0"/>
              <a:t>* 0,6 cannot be coalesced because of &gt;=k neighbors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8,6 cannot be coalesced because of interference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5635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[&lt;10:00]</a:t>
            </a:r>
          </a:p>
          <a:p>
            <a:r>
              <a:rPr lang="en-US" dirty="0"/>
              <a:t>* 0,6 cannot be coalesced because of &gt;=k neighbors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8,6 cannot be coalesced because of interference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same as 0,6 but I can get to this later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1268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[&lt;10:00]</a:t>
            </a:r>
          </a:p>
          <a:p>
            <a:r>
              <a:rPr lang="en-US" dirty="0"/>
              <a:t>* 0,6 cannot be coalesced because of &gt;=k neighbors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8,6 cannot be coalesced because of interference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same as 0,6 but I can get to this later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7572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[&lt;10:00]</a:t>
            </a:r>
          </a:p>
          <a:p>
            <a:r>
              <a:rPr lang="en-US" dirty="0"/>
              <a:t>* 0,6 cannot be coalesced because of &gt;=k neighbors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8,6 cannot be coalesced because of interference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same as 0,6 but I can get to this later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1037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[&lt;10:00]</a:t>
            </a:r>
          </a:p>
          <a:p>
            <a:r>
              <a:rPr lang="en-US" dirty="0"/>
              <a:t>* 0,6 cannot be coalesced because of &gt;=k neighbors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8,6 cannot be coalesced because of interference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same as 0,6 but I can get to this later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9340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[&lt;10:00]</a:t>
            </a:r>
          </a:p>
          <a:p>
            <a:r>
              <a:rPr lang="en-US" dirty="0"/>
              <a:t>* 0,6 cannot be coalesced because of &gt;=k neighbors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8,6 cannot be coalesced because of interference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same as 0,6 but I can get to this later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1646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[&lt;10:00]</a:t>
            </a:r>
          </a:p>
          <a:p>
            <a:r>
              <a:rPr lang="en-US" dirty="0"/>
              <a:t>* 0,6 cannot be coalesced because of &gt;=k neighbors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8,6 cannot be coalesced because of interference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same as 0,6 but I can get to this later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8127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[&lt;10:30]</a:t>
            </a:r>
          </a:p>
          <a:p>
            <a:r>
              <a:rPr lang="en-US" dirty="0"/>
              <a:t>* for k=3:</a:t>
            </a:r>
          </a:p>
          <a:p>
            <a:r>
              <a:rPr lang="en-US" dirty="0"/>
              <a:t>   - 8,6 still in interference</a:t>
            </a:r>
          </a:p>
          <a:p>
            <a:r>
              <a:rPr lang="en-US" dirty="0"/>
              <a:t>   - but 0,6 and 5,7,11 can be coalesced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9273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[&lt;10:30]</a:t>
            </a:r>
          </a:p>
          <a:p>
            <a:r>
              <a:rPr lang="en-US" dirty="0"/>
              <a:t>* for k=3:</a:t>
            </a:r>
          </a:p>
          <a:p>
            <a:r>
              <a:rPr lang="en-US" dirty="0"/>
              <a:t>   - 8,6 still in interference</a:t>
            </a:r>
          </a:p>
          <a:p>
            <a:r>
              <a:rPr lang="en-US" dirty="0"/>
              <a:t>   - but 0,6 and 5,7,11 can be coalesced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8E478-DF06-B94A-8528-008C0547CB62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0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DF5E-7782-E9F0-1E47-33B168FE7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97367-DF1D-C305-1C91-004D28E49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80A57-1925-BC7A-4D07-4A541B45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F619-28E7-4146-814A-614C6EF34830}" type="datetime1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A85A5-5615-D1C4-B148-9847E3B6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5FE99-B642-F26A-EC3C-5AFB0D748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7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82DE0-CE09-4888-B59E-F87EA154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A7EA7-AD92-D717-FAAE-10D67C60B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2FA83-5827-1915-F13A-07431679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8E58-2A96-3B43-90C8-0391C86B092B}" type="datetime1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2A41B-F6D3-0EF3-D019-BB3A555C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D4DC5-8D51-79E6-E162-E0DF70DD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2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BDD77-2BC5-3C82-DB2C-D637E329E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C316E-6A78-1225-1752-4E8E9977F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5AD43-6C4D-B1E8-AD49-C9A72116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CA74-0F83-934B-9071-98816A85C377}" type="datetime1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0C1F2-9AC1-B107-89F4-40883611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7D160-666D-196F-B9AF-B1CD41C2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8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3440-AE76-D466-A1B5-947D65C8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BDF29-ED56-EBAE-C2AB-56E81468D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EE5CF-17C1-7559-FF37-214D2405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B107-4DF6-D04F-A7E8-38B2F67D5C7A}" type="datetime1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8541F-C48E-861C-8918-4BA7A831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6E420-E7EE-6A61-04FB-EA8CEB1B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6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A270-2927-9F7C-BE91-95F0DBB2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FDE42-0725-937C-8607-7800741AE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C7F0-3022-AE4D-E259-FFC4EEAF5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A836-9E19-B24B-A765-C76DDD8FA471}" type="datetime1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B64A8-BDE8-8DF5-4301-1E022603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2B143-9DBD-D457-D383-DFDCD011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C992-BF2C-768E-D8EC-F5303D3F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27809-4964-31A6-3888-21762DCE4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99C8D-EDA8-C7D9-C81A-38D06B947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7652A-BF7C-93D0-CC43-296AA610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3F51-D391-9740-8D6E-4D47F92A5283}" type="datetime1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A8242-B7E3-D474-C925-2AF1BB51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C13F5-0CD1-823E-0774-81605B32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94A1-C793-03D3-E1CF-29414376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6E38-90A9-6912-97DF-6E74BF833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29C16-C2C2-4048-E81E-D94A48CCA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63722-C8DC-FEFD-A537-50F91AD8D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30CFC-B14E-F950-FC5A-C29DD381C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E47AA-6AD9-B50A-B584-CA8FF551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727A-C838-3F49-97E2-886D95196036}" type="datetime1">
              <a:rPr lang="en-US" smtClean="0"/>
              <a:t>1/25/24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2F1E8-B191-2629-33F1-6611249B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53FDBB-6F4C-1316-B3C8-3B18B388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1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318A-98CB-90DA-382D-F0C412F9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C19E5-65D7-604F-0A94-AC67E5C9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47D8-A453-3941-A72A-0C558319F20F}" type="datetime1">
              <a:rPr lang="en-US" smtClean="0"/>
              <a:t>1/25/24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F7C33-620A-9F44-2D6E-35C9B0F3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F6423-DC27-3F02-3835-1BBACAF9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1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97E99-8920-159B-3974-3D1F5C1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4701-D3FA-F44B-ACFB-5CDF894ED8F8}" type="datetime1">
              <a:rPr lang="en-US" smtClean="0"/>
              <a:t>1/25/24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BB797-00EC-3F8E-43E7-6FB53557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83189-7234-EABE-EA2D-6DC178D1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9B03-B3F8-99D6-4C4B-92AAC659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247BD-1C7A-8855-B646-9080CECC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E90A0-5A62-9FF2-DAB8-71D71ED58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78DFE-7603-322B-487D-E2CE52C3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AF21-DFE9-8A4D-9E87-DFF31AAF2249}" type="datetime1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F2332-9BCA-BFC9-5620-13BD8B14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2B068-A5CF-E8CD-72ED-792BF0F5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8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8D110-C347-7BCA-13C2-48555EE6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C4F9B-2F32-0AAF-28EF-A41F01CBC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6935D-8F34-1649-0C7A-434B7CDB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BEF11-FBCA-B37F-C8BB-6FB1AD43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128D-7CFC-A140-A1FF-26220EEB7804}" type="datetime1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3C752-938B-7183-5B7E-292A7866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49856-1796-DC8C-0164-D3D31DE07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6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324AB-E8C7-EA1C-29CB-DBBEC8C3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721E1-FF7B-F254-8CCC-09FD64658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FE810-0098-F7A8-23B7-923947D49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73421-F311-9C4E-B52B-94A98C2B3EF3}" type="datetime1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6103F-5557-EE91-C8F6-8C85D7709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31092-0087-A3DB-D9AC-029358733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36501-145C-FC41-9783-E449E507A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3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84.png"/><Relationship Id="rId7" Type="http://schemas.openxmlformats.org/officeDocument/2006/relationships/image" Target="../media/image79.sv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2.png"/><Relationship Id="rId4" Type="http://schemas.openxmlformats.org/officeDocument/2006/relationships/image" Target="../media/image85.sv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9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6.svg"/><Relationship Id="rId4" Type="http://schemas.openxmlformats.org/officeDocument/2006/relationships/image" Target="../media/image99.svg"/><Relationship Id="rId9" Type="http://schemas.openxmlformats.org/officeDocument/2006/relationships/image" Target="../media/image5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51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sv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sv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9.sv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sv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7.sv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10" Type="http://schemas.openxmlformats.org/officeDocument/2006/relationships/image" Target="../media/image81.svg"/><Relationship Id="rId4" Type="http://schemas.openxmlformats.org/officeDocument/2006/relationships/image" Target="../media/image77.svg"/><Relationship Id="rId9" Type="http://schemas.openxmlformats.org/officeDocument/2006/relationships/image" Target="../media/image8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1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9.sv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79.sv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84.png"/><Relationship Id="rId7" Type="http://schemas.openxmlformats.org/officeDocument/2006/relationships/image" Target="../media/image79.sv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87.svg"/><Relationship Id="rId4" Type="http://schemas.openxmlformats.org/officeDocument/2006/relationships/image" Target="../media/image85.svg"/><Relationship Id="rId9" Type="http://schemas.openxmlformats.org/officeDocument/2006/relationships/image" Target="../media/image86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88.png"/><Relationship Id="rId7" Type="http://schemas.openxmlformats.org/officeDocument/2006/relationships/image" Target="../media/image79.sv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87.svg"/><Relationship Id="rId4" Type="http://schemas.openxmlformats.org/officeDocument/2006/relationships/image" Target="../media/image89.svg"/><Relationship Id="rId9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18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9.sv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9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91.sv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9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91.sv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18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9.sv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9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93.sv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9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95.sv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18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9.sv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9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97.sv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1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9.sv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1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9EF29-EC2E-B8D4-8E15-71BB19381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Register Allocation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1F774-B906-9381-8A8D-FD76AC51D0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76105-F8A9-608E-B2DE-8E67B96B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1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7E8A3-507B-95C9-61EE-854BA07F4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30F5-C9FB-2669-7FD4-3F28C245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25C94-057F-24A8-BAB4-52ABFE92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in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{}	 %8 = add i32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3D497DA5-6D3D-821A-59D9-7AE99213C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D674E568-EDFF-7E8F-EBC3-4D4550D79614}"/>
              </a:ext>
            </a:extLst>
          </p:cNvPr>
          <p:cNvSpPr/>
          <p:nvPr/>
        </p:nvSpPr>
        <p:spPr>
          <a:xfrm>
            <a:off x="7559638" y="3210126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42091-085A-4B4D-2F5B-FDA1D04D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341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AC434-C22F-95C4-4AAC-8AC2C5071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B1A2C41-FC27-A32E-5CFE-1AEBCEE97372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4A2F0694-C23F-DF58-BD30-976C62141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A3EF07-8F4F-4095-AF32-AC2C69B8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67D60-C56C-CC90-C142-36843BA71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9BF2CB-050F-53DB-AF01-E050A07E4456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7034D7-5389-3622-EBCB-AA7C5F8CF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32454" y="4019666"/>
            <a:ext cx="4497019" cy="21555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C3DAB0-CF7B-ED9D-CF83-2F110E0BCB65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D810E-030A-E6BE-D945-4D0A4FCC4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FD9E08-EBEC-3AF9-A633-6D24F1B82B0D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620D897-191C-B57C-7486-CF0AB3ED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81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72AD4-52D3-A7A4-91D1-9A857725D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7B7CC1F-91BE-89EC-DAD6-29B18D5C356B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EF48BACF-3A5B-32B3-C2F9-F34C317C3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3678" y="3484750"/>
            <a:ext cx="5420011" cy="2993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90727-342A-1311-E1BB-E506E1F5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117A2-A808-58D3-1D89-541712E9E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D27780-FB2C-DA6B-1CA7-E09B72140034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62D05D-4BC2-10F9-2464-5825EF54402B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7EA9C-AF68-23DE-4A39-DB8D000D7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3CA220-22F6-6A8A-5BF4-01BA59422BD4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DC7A6E-FFF6-98E3-8C27-F49469D9D1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2454" y="4019666"/>
            <a:ext cx="4497020" cy="2155596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51697921-CF0B-7EB3-7E34-67BF334BB0D3}"/>
              </a:ext>
            </a:extLst>
          </p:cNvPr>
          <p:cNvSpPr/>
          <p:nvPr/>
        </p:nvSpPr>
        <p:spPr>
          <a:xfrm>
            <a:off x="161289" y="365125"/>
            <a:ext cx="17032202" cy="7703127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6EB21793-B4CD-B260-BE63-2E7D97BE2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53292" y="2551417"/>
            <a:ext cx="2485416" cy="248541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4AC2752-DB0E-1A32-E525-0FFEC7F4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9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454D4-3AF8-F1C9-D577-34CEBEA4D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CBE9-E47E-B44D-A7C6-FEF2B6E7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9A83-FDE8-7457-2039-6A86CDEC7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in	out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{11}	{}	 ret i32 %11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2059779-F6B2-5370-07AB-7CF1699F857A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852C6-6C24-27CE-575D-29FD7444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828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8E248-98ED-F987-CA4E-09D09565C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48A5-4F50-AF97-54F6-4190F7C0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26D9-FE28-8EA5-D264-958D4CB1F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,3}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{11}	{}	 ret i32 %11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2547D75-D110-FA7E-608E-31ABC2ECCE57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CF4A4-FBBF-059D-BF59-91A55FE8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5786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E9439-299C-061D-AAEF-B7F10BBD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EC02-9CEA-FC48-B540-D799D7356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DE0AB-802A-8F14-A96C-727752359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3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0	in	out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{0}	{0,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3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 {0,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3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{11}	{}	 ret i32 %11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6B1BF86-AFD0-C973-7E52-66BD61BD467C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B7F9C-97B3-19BE-32C1-D989C8BB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1634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BA6CE-FAD0-BD98-E08E-2DDB18869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846A-49BC-EB5D-5343-1E4C8DE5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C9F4F-62B6-3768-4C29-2019641A5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3 0	in	out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{}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{11}	{}	 ret i32 %11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1C5D6FA-F605-B0E4-D3EE-4487DBE1D9C3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2F3D9-79BD-3924-0F61-FD7A822F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568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C558F-8286-BE47-17D8-031E87BF9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5403-CDFC-1A95-06D1-174BDD51C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B5A93-82E4-E4C7-9878-9742FC0BF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 3 0	in	out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 	{5}	{5,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{5,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{7,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{7,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{7,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 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{11}	{}	 ret i32 %11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69143C7-5596-D77D-C6F9-C61224FFB8E1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C3210-CB5C-0E9F-F108-1CD99DCE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476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A1477-9C5D-4A84-21A8-6AB174031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C373-818D-AEC6-6F49-ABF2EDE0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6D88C-63B5-836F-038E-9A1AAE1D8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in	out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{5,6}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,6,8}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,8,9}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{11}	{}	 ret i32 %11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F409C44-E179-B62F-8F16-7C4F52A6730B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C2401-43EC-CF19-3C83-36D06EA2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4266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E443-4DCF-3E0A-B242-3845B021B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FB6A-84A6-0CE4-D10B-8AC16C7D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A260D-25A8-01FA-F131-515378623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7	6 5 3 0	in	out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	|	{7,6}	{7,6,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	+    	{7,6,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{7,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    	{7,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,9}	{7,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{11}	{}	 ret i32 %11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F2ECCB3-93E5-AAC5-D41D-36C11DBB4C1A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C65E1-F158-5051-3DE6-06B75975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011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84630-8351-D513-8D73-ED71E88A7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8D5B-4024-286F-9FC4-7E320CF5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269F2-508D-222C-DDF7-4A65F548C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8 7	6 5 3 0	in	out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|	+    	{7,6,8}	{7,8,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 +	     	{7,8,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{11}	{}	 ret i32 %11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327DEC4-F246-F526-996F-AD91B1BAED5E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3CC4D-6AFA-86AB-79D4-7B3CBD2C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16DE5-A14E-2095-CB55-1BBF8491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9956-AF69-05FD-F58A-E47E3559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91945-486B-583E-C8A1-7463868F4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in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EA336C06-E7FA-1465-0D6F-3BB2FE71C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D4628315-DC53-6646-5DA2-D6B31636CF64}"/>
              </a:ext>
            </a:extLst>
          </p:cNvPr>
          <p:cNvSpPr/>
          <p:nvPr/>
        </p:nvSpPr>
        <p:spPr>
          <a:xfrm>
            <a:off x="7559638" y="3210126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D1D94-6469-D44B-6C34-DBE36884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5133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F6EF8-9047-C647-01AC-33754C74F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8E42-79D1-5B80-1EE4-CD8EE9165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6BAA1-994B-3CD0-0DEE-D9419AA39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11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9 8 7	6 5 3 0	in	out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	{}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11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11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{}	 ret i32 %11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5401F9B-96FC-B576-1FF3-AF310403BDF0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B4426-31A0-57D8-41F2-0143A16C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64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DC14C-7331-057A-BEF4-D14A810C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9036-1D09-ED24-4EE1-306C19AF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5BBE8-0352-D7FF-3B11-311AFF812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0	in	out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{11}	{}	 ret i32 %11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517D199-02A4-BBA9-4FCA-A37CE4133DEA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C7753-D1B8-202A-85D0-C0B8E49A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555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BD14C-EEA7-D07F-73A0-FFCD74F22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E7D2-0616-9E57-9380-BE59FD96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7B4A-2775-F5BA-0756-0B5D407A9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295BFE-5FDF-6275-8FCB-0CC611740E7B}"/>
              </a:ext>
            </a:extLst>
          </p:cNvPr>
          <p:cNvSpPr txBox="1"/>
          <p:nvPr/>
        </p:nvSpPr>
        <p:spPr>
          <a:xfrm>
            <a:off x="7973122" y="2252546"/>
            <a:ext cx="288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{A,B}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92B50-F5F9-33AC-8ED5-149DFD5D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9073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F6D96-A861-1CE5-0BC9-42D344713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7555-9149-20B2-0B27-FA053B94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FB131-AE3F-B7B3-9647-8B8539172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-&gt;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F9749-1FBA-8959-B3C5-0C790A5F0CDD}"/>
              </a:ext>
            </a:extLst>
          </p:cNvPr>
          <p:cNvSpPr txBox="1"/>
          <p:nvPr/>
        </p:nvSpPr>
        <p:spPr>
          <a:xfrm>
            <a:off x="7973122" y="2252546"/>
            <a:ext cx="288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{A,B}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C6BF9-252B-CB2B-B4D6-C34F929F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975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9484D-91BF-A55F-42A9-65439BC15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A428-62B4-9816-A130-036C0015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253E-9B96-1FAD-C2B3-E5A5B957C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-&gt; |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3FD5-1339-C14B-1EAC-3C19733B7151}"/>
              </a:ext>
            </a:extLst>
          </p:cNvPr>
          <p:cNvSpPr txBox="1"/>
          <p:nvPr/>
        </p:nvSpPr>
        <p:spPr>
          <a:xfrm>
            <a:off x="7973122" y="2252546"/>
            <a:ext cx="288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,B}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0: A</a:t>
            </a:r>
            <a:b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C3CC5-E5B3-F420-724B-1345F8A2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01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8828B-AF24-36CF-866C-A1DA4DDD2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4C08-5B49-50F1-1FE3-5E80E3B6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6CCBC-2988-619D-07B2-ED0572F99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3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65898-53FE-8459-1C14-A1F5599B344A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0: A</a:t>
            </a:r>
          </a:p>
          <a:p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3: B</a:t>
            </a:r>
            <a:b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68D10-21F3-A49E-B1FE-F3CF3F3D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5783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310BA-4415-7925-3EC9-7CD97240E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800E-E26C-4F51-22D6-DCEE26C4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EA5E6-4266-56B7-F6E8-5F93240DF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-&gt;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B12C7-43A9-3557-A927-C6889834FCF5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0: A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3: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87C61-CBB5-0C92-0A0B-80F2ACBD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248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06C33-7751-660A-752B-97760C782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2C6E-2B16-9E40-0709-A0B8FFEF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31C0D-DDD9-36F4-91AD-C434B4AD0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-&gt;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F0BB6-2445-5CAA-9EE7-58965CF82DAA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0: A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3: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A8F1C-515D-46BD-13A7-18612D22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9622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8EB3E-8FD8-FB29-3A7F-45AA86F3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0797-8C01-E65C-D835-81CCE435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98B95-4401-B6AA-4D7A-A06C7FD4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-&gt; +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9398D-FEE2-EE2F-C54F-04BC93781FA4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0: A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3: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0221E-8AE2-7EE8-155A-59EFAB9F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6389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B33F0-3654-F17B-0D1E-4385784B5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76EB-26CF-0830-FE9A-25E3CD69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F579-54F1-A2A1-D366-3B1835973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3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-&gt;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726F2-43FC-B063-A90E-7AAE972B8C43}"/>
              </a:ext>
            </a:extLst>
          </p:cNvPr>
          <p:cNvSpPr txBox="1"/>
          <p:nvPr/>
        </p:nvSpPr>
        <p:spPr>
          <a:xfrm>
            <a:off x="7973122" y="2252546"/>
            <a:ext cx="288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{A,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3: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A04D6-FDC8-DD6B-F256-2D6F58A2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5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6E832-2346-EDB2-4479-5B2063EC4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E762-6808-411C-07A7-FE06259F4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A1CB-1089-30DF-BF30-B3CBC88A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in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{5,6}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E1A3C693-C28B-0E55-42B4-0F94C61D5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6CFFC4C-87D8-086E-1216-9367B839C491}"/>
              </a:ext>
            </a:extLst>
          </p:cNvPr>
          <p:cNvSpPr/>
          <p:nvPr/>
        </p:nvSpPr>
        <p:spPr>
          <a:xfrm>
            <a:off x="7559638" y="3210126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1801D-7C38-3DE4-53B9-3450A421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2740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079AA-A25D-C03B-A836-137B5B0C6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0B38-D435-1FE3-4DA4-32D8C58F6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5F0D-A30A-9BA8-ED90-53586DDF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-&gt;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F3FAE-D0D3-440C-81C8-E8FF05F4102A}"/>
              </a:ext>
            </a:extLst>
          </p:cNvPr>
          <p:cNvSpPr txBox="1"/>
          <p:nvPr/>
        </p:nvSpPr>
        <p:spPr>
          <a:xfrm>
            <a:off x="7973122" y="2252546"/>
            <a:ext cx="288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{A,B}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95598-D46C-B5D9-F612-ED607DA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0302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B37FD-672E-E009-7E90-3EB09C102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B5CE-4034-D79B-087C-C85B9710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EABFD-15B6-3505-A16C-0FD7F85F4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-&gt;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BA2AA-9820-6986-CD02-2C6E03ECAE6C}"/>
              </a:ext>
            </a:extLst>
          </p:cNvPr>
          <p:cNvSpPr txBox="1"/>
          <p:nvPr/>
        </p:nvSpPr>
        <p:spPr>
          <a:xfrm>
            <a:off x="7973122" y="2252546"/>
            <a:ext cx="288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{A,B}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0B197-60C7-48D0-95C4-7764056A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2314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B84E1-38A1-89E8-F3DA-9CB4C6392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7F37-7F56-187C-51CC-46633494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C001B-CEF7-5BE5-79FE-38035DD50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0D9F8-4D3A-A0A8-D40E-B36874A98E89}"/>
              </a:ext>
            </a:extLst>
          </p:cNvPr>
          <p:cNvSpPr txBox="1"/>
          <p:nvPr/>
        </p:nvSpPr>
        <p:spPr>
          <a:xfrm>
            <a:off x="7973122" y="2252546"/>
            <a:ext cx="288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,B}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5: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2CFEF-07B8-4690-0899-A148620A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9347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44D4C-9177-851B-57B8-1D6C1952C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46C2-B084-4988-8941-8F5D58AC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5DDB-C1F2-2342-FC6A-269D60847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-&gt;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B94D3-3121-68DB-60F9-C02EAE006258}"/>
              </a:ext>
            </a:extLst>
          </p:cNvPr>
          <p:cNvSpPr txBox="1"/>
          <p:nvPr/>
        </p:nvSpPr>
        <p:spPr>
          <a:xfrm>
            <a:off x="7973122" y="2252546"/>
            <a:ext cx="288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{B}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5: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79766-D740-1976-9EB1-6E562EFC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9245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7133A-7D48-A0BC-27C6-90D697887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4C3-93F7-14C1-A843-60E77403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DD6DF-41DF-3409-2BA0-CC63B37B4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-&gt;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490D6-3FB4-0EBA-24C3-253E49FED897}"/>
              </a:ext>
            </a:extLst>
          </p:cNvPr>
          <p:cNvSpPr txBox="1"/>
          <p:nvPr/>
        </p:nvSpPr>
        <p:spPr>
          <a:xfrm>
            <a:off x="7973122" y="2252546"/>
            <a:ext cx="288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{B}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5: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D6191-651E-06B0-37C0-2F9385A2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015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B7216-0C2B-8091-C6D0-8B2A36FF6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9B7E-668F-2FE5-FD84-D438BD32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9A808-2947-F261-350A-37ADB2D37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-&gt;	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846A0D-BE19-8D2F-1A0E-FB2F2BE4723B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5: A</a:t>
            </a:r>
          </a:p>
          <a:p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26345-7077-1E95-D9C2-F34DA8EB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045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21089-E894-5F56-43D8-AFE261271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3C83-A044-E251-7D2F-06476935E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9684-D9F9-2626-F953-E80D412E5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-&gt;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D6607-6658-D4D0-5B43-F0F3B4965FA7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5: A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77509-7170-F4D0-7865-FC01BA53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3932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51F83-C5F9-144B-EEA3-0FFBA79CF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24398-3F60-111C-557B-1715A481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108F-33BC-0C49-4519-B069F43BC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-&gt;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F3D7A-554B-4229-64F4-69097890615B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5: A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F9F54-23F9-F5A7-5E0E-7B52F503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6298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0A249-E0B8-79EB-86B1-097366632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BE0A-19FB-6D6C-840B-9B7A550C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3420-22CC-5DA2-A29E-F90A2C367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-&gt; |	|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B608D5-A4A5-4BB1-4139-B06DB15BC730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5: A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BBE54-BF03-9C32-D7BF-3A6D923A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5159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833AC-40AE-7AD3-4AA9-956628866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7FFD-16B5-3037-B097-ACEC858E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551BE-9987-374A-D1BD-81DF91735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-&gt;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23A77-2956-81EC-F002-C675BA2E0362}"/>
              </a:ext>
            </a:extLst>
          </p:cNvPr>
          <p:cNvSpPr txBox="1"/>
          <p:nvPr/>
        </p:nvSpPr>
        <p:spPr>
          <a:xfrm>
            <a:off x="7973122" y="2252546"/>
            <a:ext cx="288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{A}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377D1-BCEA-6E70-E28F-7F74D9AD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5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D80D6-12A9-FE0E-B0E9-EDA9E95DE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D4C0-9108-31A8-EF99-3FF5261B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94887-FFF4-5414-28C1-9DCBE0C2E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in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{5,6}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8E6FEDA1-E3C4-9688-D391-7701BAAB0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1BE9D7BA-6A4B-61C7-0352-AD91DE4F9610}"/>
              </a:ext>
            </a:extLst>
          </p:cNvPr>
          <p:cNvSpPr/>
          <p:nvPr/>
        </p:nvSpPr>
        <p:spPr>
          <a:xfrm>
            <a:off x="7559638" y="3210126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5D34-9433-81BB-4E4D-F7568B65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6896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FF3EC-1C7B-7189-0FC5-2040D7110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A5DC-77D5-351C-1B8A-00C9486C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7E016-3776-C3F2-28ED-B32F0D23B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18321-5101-7028-EEE1-F26D4C938920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</a:p>
          <a:p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E9032-A004-CA7D-0740-102EA621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203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0BAF2-5556-D2CE-CF56-0342C7C79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178E-5FDE-5A3B-04F7-5B77D5FC2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3746A-16F2-0AA4-1951-0B1A335DD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-&gt;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B71C2-F438-5279-32C6-36E4C0DF9817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43918-5C7D-90C5-7AC0-9FA1DBD6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1603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EA2B8-C003-0D8E-140C-031918188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D73A-DC2A-57A2-2419-6C43818E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81BBE-2C63-9CA3-9B85-1825C493F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-&gt; |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AC482-E54C-B8AD-3453-6C2D7F24642C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B3CD3-89F1-94B1-5448-EEDC725C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6226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1AC56-1DE3-80D9-BE53-4CC228A32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DEEF-6858-1DC4-2A54-FEC4C061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CF71-64A5-4331-2FB3-57ABC1481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373D2-7341-B252-B99E-A78ECD8153E7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8CDC2-8FFB-F155-3DC1-079E76FE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4613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6BE63-FE2B-9CD8-231E-A11721C2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C716-7270-1E68-00DE-2B0A2FDB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11AE-BE25-06E9-2B3A-99321ABF9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7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387940-B394-3D2B-4778-762CE5D40F8B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</a:t>
            </a:r>
            <a:r>
              <a:rPr lang="en-US" dirty="0">
                <a:solidFill>
                  <a:srgbClr val="C0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F328F5FA-6F79-F2BD-0648-324F7A78BF6A}"/>
              </a:ext>
            </a:extLst>
          </p:cNvPr>
          <p:cNvSpPr/>
          <p:nvPr/>
        </p:nvSpPr>
        <p:spPr>
          <a:xfrm flipH="1">
            <a:off x="9556596" y="2195666"/>
            <a:ext cx="345689" cy="379344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5BB54-C1FB-BB3B-9941-548E0E23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2656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AD878-DAEC-0311-B410-4AF19E939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3E59-FE93-09BD-2C52-DDCC4F18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85146-2C34-D3D5-BF30-262743CAB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	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	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	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	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FE2E5-31AD-45A9-F683-A8701C1D6EBA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0D648-8143-B70F-4DB3-6D274F3F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71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AF64B-BBED-B49E-7F77-3B9252001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0A80-98B7-8B4E-641A-3ABFFAEB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BF570-186B-32E9-219D-4788CF2E1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7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286B8-5ACF-EB5B-47E7-C64CAE850D88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6: B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6D0E1-D087-5BAE-7DD1-C9B66093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8508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2F0C6-0F89-6FC9-74CE-126C1C19C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F5B6-A136-3DCF-6385-0D8F14F2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331FF-32AC-03EB-B66A-F1E445AC0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7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C130C-8869-0427-897F-62144B95C73D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F62D8-D2A7-5403-B1F5-55CFE46C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1891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988DB-8352-8299-88F4-73BFDC447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8946-7E76-23B1-BCCA-BDFDB072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32508-C90F-01AA-222A-451BB4344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-&gt; |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FE596-A67C-3DE7-F25D-161EEE54D599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289D5-E766-01FC-D5AD-7EE24A437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814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EAEF6-43C7-FD62-DF92-A56687C41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2025-9456-4E01-280B-8272AB76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41818-EFBA-6B31-20E3-980C7F476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11 9 8 7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| |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4A48F-EBE4-A007-CC7B-A59FAE8CD53D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3E1E4-CB5B-01FF-D70C-00B91D50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6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96E66-1F43-A11B-97D4-EABC4DA44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E1D44-C941-F749-81B4-D974976E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28668-2054-9237-DF64-36615893A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in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3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%3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EDE0E4EC-C986-E4C8-3DE2-8F06F4929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FEB7D187-CCAE-AAF7-14D6-4144F17CB564}"/>
              </a:ext>
            </a:extLst>
          </p:cNvPr>
          <p:cNvSpPr/>
          <p:nvPr/>
        </p:nvSpPr>
        <p:spPr>
          <a:xfrm>
            <a:off x="7559638" y="3210126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A45D7-EC25-ED77-C6E0-EC954C5F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5939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1DB0C-E3EA-7214-D873-7AF80C595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F65A-76CB-38D0-3A4E-58F79880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EA58F-2704-0F7A-CB63-D6C725080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8 7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8CE68-C6CD-114D-F365-862BFA5A16A3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8E08F-D67E-FE94-268A-C6C618B9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1706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8078F-2B75-8259-E0F2-AADD500CA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8B21-6EAC-3988-0F88-89424575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9F622-AE73-3CDF-6E92-15682EABE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8 7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|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40DF3-11AA-99D1-99F3-C4C50B52F7A5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</a:t>
            </a:r>
            <a:r>
              <a:rPr lang="en-US" dirty="0">
                <a:solidFill>
                  <a:srgbClr val="C0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D89EF3E7-8D9A-54D4-3EA5-5AE4B7A153AE}"/>
              </a:ext>
            </a:extLst>
          </p:cNvPr>
          <p:cNvSpPr/>
          <p:nvPr/>
        </p:nvSpPr>
        <p:spPr>
          <a:xfrm flipH="1">
            <a:off x="9556596" y="2195666"/>
            <a:ext cx="345689" cy="379344"/>
          </a:xfrm>
          <a:prstGeom prst="lightningBol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CF196-434F-7051-B6E2-1B52C582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7028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FB6D0-74CE-1123-23B6-34AC0D586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583F-6E30-825D-462F-6AE26092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65363-6F6A-7E9B-A3E2-08ACBCA15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8 7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85136-1D46-BC8E-0742-1FEF6F831189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A3C5-58BD-F60D-0C68-856DAB40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4333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91888-AA79-7A8B-B50C-2048641BC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3A5F-5720-E0D6-6266-290203058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D8C4F-13BE-366F-38DA-29C0CE5B5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8 7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4016F-5848-6C0D-F918-16670C07492E}"/>
              </a:ext>
            </a:extLst>
          </p:cNvPr>
          <p:cNvSpPr txBox="1"/>
          <p:nvPr/>
        </p:nvSpPr>
        <p:spPr>
          <a:xfrm>
            <a:off x="7973122" y="2252546"/>
            <a:ext cx="288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{A}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52823-D2AF-EA82-C093-75EFE70B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2740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F89B8-C977-E92C-B4CA-594D7F428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CDFA-35F8-C1BC-4B06-7A0E0EA9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2A92-0E5E-585E-80C4-FEBE55E39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8 7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40E00-EEF8-CC94-A824-600EA698A10D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B</a:t>
            </a:r>
          </a:p>
          <a:p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9: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AB217-29BB-0B99-B5D1-B9D9C299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036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7D2A8-5B7F-172C-144E-CD0238288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A29CE49A-2775-C13F-8477-657FDC2460CB}"/>
              </a:ext>
            </a:extLst>
          </p:cNvPr>
          <p:cNvSpPr/>
          <p:nvPr/>
        </p:nvSpPr>
        <p:spPr>
          <a:xfrm>
            <a:off x="161289" y="0"/>
            <a:ext cx="17032202" cy="7703127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AB3593-1822-6DE3-B2C7-8675FC61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701D3-2E16-3148-2E56-666D002EA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8 7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|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C0915-F854-7555-D9B7-51C2132A1260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B</a:t>
            </a:r>
          </a:p>
          <a:p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88B1ABB-8624-9356-3E79-CA489FB50BD3}"/>
              </a:ext>
            </a:extLst>
          </p:cNvPr>
          <p:cNvSpPr/>
          <p:nvPr/>
        </p:nvSpPr>
        <p:spPr>
          <a:xfrm>
            <a:off x="313689" y="152400"/>
            <a:ext cx="17032202" cy="7703127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17D134AE-EB6C-37EF-D32A-1FA65E646E62}"/>
              </a:ext>
            </a:extLst>
          </p:cNvPr>
          <p:cNvSpPr/>
          <p:nvPr/>
        </p:nvSpPr>
        <p:spPr>
          <a:xfrm>
            <a:off x="4918364" y="2251364"/>
            <a:ext cx="2355273" cy="2355273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A0C52E-9E45-28CE-6E5F-D6B20100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CDA69-12A0-E92F-094D-D8CEEFAD9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B212-7743-D4BC-E4AA-1E55E607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AEB2-4330-3FE0-B0EF-D349A8C4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	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	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	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	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9EBDF-598D-8C65-3393-5E495AC985D6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179FC-9B59-A624-5532-80593AAB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785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F30FF-2A97-4D61-1DA3-208483F82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C7B4-5EFA-0718-E0E2-367C7DAE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5F1A6-C426-73E2-E9EA-BBC60D5C8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8BC60-2335-0F32-EFF9-85A75DB6DD7B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</a:p>
          <a:p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7: A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91A50-4500-2459-4EDF-0011B50E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5665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59D66-A4A9-7996-43AD-68D098316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7E0D-7D8F-FC1E-E72B-AB7E8A7DD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8C33-1303-19EF-AC1C-05B519BCA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B90AB-74AA-AF31-E464-754858C602FC}"/>
              </a:ext>
            </a:extLst>
          </p:cNvPr>
          <p:cNvSpPr txBox="1"/>
          <p:nvPr/>
        </p:nvSpPr>
        <p:spPr>
          <a:xfrm>
            <a:off x="7973122" y="2252546"/>
            <a:ext cx="288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{A}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AA13F-2BF2-01F0-B851-E672E003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4588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E6978-5EA1-D45B-3513-1FA8441AB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3FF6-6DF8-35E7-E742-3E9B9ABD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BA521-A6BA-30AC-1A6A-62F1FA395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91CF9-530C-9126-681A-C21AC08763F8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</a:p>
          <a:p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8: A</a:t>
            </a:r>
            <a:b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15DAE-DFDF-39E9-38F8-CE2D075B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25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CA2CC-84A0-8388-B52A-DC7BAD957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1FAB-861F-12D1-C098-AF0EE738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33A68-6737-ECE0-6C00-CBE75571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in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{3}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D45FD43E-B580-3770-1973-8FBC2EBB2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1A95F6FF-8C37-DEDB-9E14-F1B3602BD349}"/>
              </a:ext>
            </a:extLst>
          </p:cNvPr>
          <p:cNvSpPr/>
          <p:nvPr/>
        </p:nvSpPr>
        <p:spPr>
          <a:xfrm>
            <a:off x="7559638" y="3210126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D48DE-318E-1F08-4842-9E75DE1C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5182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8B725-5D76-C489-B499-AAD824FD8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C71F-5F89-8C76-06FF-E3DD19EF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5872F-16C5-F0A5-493E-EAC192D32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-&gt;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|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89A55-8611-185E-950E-F510DC26D560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A</a:t>
            </a:r>
            <a:b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D089F-7D1B-3ADC-9955-A6913A08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6042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32B55-68D5-611E-6889-26B5490E9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61FEB-A8E7-9065-F3A3-F781D7ED7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3A3FA-BF9A-1176-51D1-C2FE031F1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|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8AFD3-9FDE-5F39-788F-63DFD8F97C67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A</a:t>
            </a:r>
            <a:b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94AA6-014B-6BBC-5197-AFA66652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8772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3A8B2-0DB2-1D85-8C4F-1202EC3DB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D98-9705-8C11-786F-CF91F224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55E85-3931-8B24-E944-A44FD4209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|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2308F-D4A0-7E7B-9A8E-C7A785450EE0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6: B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A</a:t>
            </a:r>
            <a:b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E6D18-55AA-D47A-85CB-9D255CED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807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9F269-EBA8-6277-C469-FC62AA26B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B06C-9E61-215C-FF47-1742696B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9DF1-2C11-EE77-4A9F-140BDDEB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|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42550-A512-94D5-7DE5-299BDD5613E6}"/>
              </a:ext>
            </a:extLst>
          </p:cNvPr>
          <p:cNvSpPr txBox="1"/>
          <p:nvPr/>
        </p:nvSpPr>
        <p:spPr>
          <a:xfrm>
            <a:off x="7973122" y="2252546"/>
            <a:ext cx="288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{B}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A</a:t>
            </a:r>
            <a:b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F34A0-F1D2-73B3-9D1C-C6F83073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736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E3D99-8DE2-3CE2-A155-4AA304CB3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1AEE-9232-9C6C-11A2-904BDC6C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A806E-39F9-1478-C825-B40B0852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ED1EF-2126-8D85-18AA-CCB2DEEEB453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A</a:t>
            </a:r>
          </a:p>
          <a:p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9: B</a:t>
            </a:r>
            <a:b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4D512-6104-3739-B72B-1BBD463D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2723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536D8-DDD1-00BC-577F-BDFE4DA0E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D1F0-6F4D-E43C-1DD5-988F37C9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DFF0A-29ED-DE3E-9A3C-BA12063E1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|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+ +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81CEE0-CDD4-96FA-A085-6047C0C64840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A</a:t>
            </a:r>
          </a:p>
          <a:p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100FD-89DF-4639-21B1-AFC278ED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8509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1BFCB-3F52-38A5-EA15-228E9D88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96B5-2E02-0C7F-F8D3-3BF5F6DE2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6AEE7-D91A-09CB-EA8B-2CF79742C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   |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+ +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A78C1-5B5F-A178-D166-DD59A7AE98E3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8: A</a:t>
            </a:r>
          </a:p>
          <a:p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9F804-5360-F7EF-98E3-02335282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241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B3720-B640-2429-2A5C-C518DF43F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67E8-A59C-12A7-B9FD-4E5C589C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5EC76-D5C0-8BC4-6DBD-F5565AE19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   |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+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783EF7-AF90-6ADB-8D23-C6C17BE04CA4}"/>
              </a:ext>
            </a:extLst>
          </p:cNvPr>
          <p:cNvSpPr txBox="1"/>
          <p:nvPr/>
        </p:nvSpPr>
        <p:spPr>
          <a:xfrm>
            <a:off x="7973122" y="2252546"/>
            <a:ext cx="2888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8: A</a:t>
            </a:r>
          </a:p>
          <a:p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337B2-204C-5011-FE38-64DC3996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401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0D826-6976-8F04-1A18-F62FDC5EE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A1B7-454A-4D11-7F92-10EF6A4E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6CF88-8103-205E-32DB-624C5DB38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11 9 8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   |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+ +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5CC4A-7A0C-FAAC-052B-3E1D58A473D4}"/>
              </a:ext>
            </a:extLst>
          </p:cNvPr>
          <p:cNvSpPr txBox="1"/>
          <p:nvPr/>
        </p:nvSpPr>
        <p:spPr>
          <a:xfrm>
            <a:off x="7973122" y="2252546"/>
            <a:ext cx="288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{A}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9: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500FB-7019-7F9B-3656-332E7975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360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C2318-D76A-0F5E-42D2-E2B140981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335D-B8A1-2E87-7F02-F5D3AEA4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Assignment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7447D-9DAA-0595-D12E-1D97CF29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8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+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+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0B3D3-85DD-58FC-71F6-56AC47DFC701}"/>
              </a:ext>
            </a:extLst>
          </p:cNvPr>
          <p:cNvSpPr txBox="1"/>
          <p:nvPr/>
        </p:nvSpPr>
        <p:spPr>
          <a:xfrm>
            <a:off x="7973122" y="2252546"/>
            <a:ext cx="2888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{A,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</a:p>
          <a:p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9: B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000CC-733B-4B26-81C6-BD7B0D34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8EEF7-E5DD-4C4A-AA6E-54F819301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68AC-F710-8D82-E0EF-1169C7FA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8669-731D-F698-6DB0-B5F7CBCCA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{3}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5" name="Picture 4" descr="A close-up of a number&#10;&#10;Description automatically generated">
            <a:extLst>
              <a:ext uri="{FF2B5EF4-FFF2-40B4-BE49-F238E27FC236}">
                <a16:creationId xmlns:a16="http://schemas.microsoft.com/office/drawing/2014/main" id="{707DC7C6-63F0-1D97-F31D-5AEC3306B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C7AC87B1-F129-0853-686E-BE949DEFA811}"/>
              </a:ext>
            </a:extLst>
          </p:cNvPr>
          <p:cNvSpPr/>
          <p:nvPr/>
        </p:nvSpPr>
        <p:spPr>
          <a:xfrm>
            <a:off x="7685993" y="2235994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5015B-1C1C-8EE1-B808-4B7EBBC5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6671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0E595-73B4-3A0F-65F4-686E6ECA2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142C-021C-B354-6DFB-AAE9AD77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Scan – Linear Scan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E95FF-9C64-FC5C-B891-4D5D68E2C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11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8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6 5 3 0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| |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    + +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   |    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 	| |  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+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  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   |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|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    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-&gt; + + +	     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|     	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+		 ret i32 %11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DE0C5-E03F-F938-C3BA-934F5781D422}"/>
              </a:ext>
            </a:extLst>
          </p:cNvPr>
          <p:cNvSpPr txBox="1"/>
          <p:nvPr/>
        </p:nvSpPr>
        <p:spPr>
          <a:xfrm>
            <a:off x="7973122" y="2252546"/>
            <a:ext cx="2888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avail:  {A,B}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assign: {</a:t>
            </a:r>
            <a:b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A14BDC9-FBBD-BD0D-8240-7150D1297D5D}"/>
              </a:ext>
            </a:extLst>
          </p:cNvPr>
          <p:cNvSpPr/>
          <p:nvPr/>
        </p:nvSpPr>
        <p:spPr>
          <a:xfrm>
            <a:off x="161289" y="365125"/>
            <a:ext cx="17032202" cy="7703127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667941EF-2136-1E03-B5D3-1FDE89DEE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3292" y="2551417"/>
            <a:ext cx="2485416" cy="248541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A39DC-CD9E-FDDB-B413-A7BF1A92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53D68-F728-5EB4-7BB9-5028340CF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D6E0-3AB5-B196-935F-4C3BEBB8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D986-B250-9F7E-6702-BB96DEBE2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{3}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11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11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5" name="Picture 4" descr="A close-up of a number&#10;&#10;Description automatically generated">
            <a:extLst>
              <a:ext uri="{FF2B5EF4-FFF2-40B4-BE49-F238E27FC236}">
                <a16:creationId xmlns:a16="http://schemas.microsoft.com/office/drawing/2014/main" id="{8B0FDDDE-6661-52E2-A96C-6A59812AF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4F4EBA4-9C9B-DD77-4438-0C0B18161EF9}"/>
              </a:ext>
            </a:extLst>
          </p:cNvPr>
          <p:cNvSpPr/>
          <p:nvPr/>
        </p:nvSpPr>
        <p:spPr>
          <a:xfrm>
            <a:off x="7685993" y="2235994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93269-F478-B5FA-EDB9-BA0B5D0D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41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16467-47D0-3275-4506-F41E2E17A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D910-99FB-4DFF-88B2-FB847159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E1BEE-2730-EC9A-EBC7-258CDF7AD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{3}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%4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%4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{9}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%4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5" name="Picture 4" descr="A close-up of a number&#10;&#10;Description automatically generated">
            <a:extLst>
              <a:ext uri="{FF2B5EF4-FFF2-40B4-BE49-F238E27FC236}">
                <a16:creationId xmlns:a16="http://schemas.microsoft.com/office/drawing/2014/main" id="{7EA0BC1C-1FFE-23E4-06A4-9AC2E5E4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EB20B73-7092-C055-60E2-E46185142D6A}"/>
              </a:ext>
            </a:extLst>
          </p:cNvPr>
          <p:cNvSpPr/>
          <p:nvPr/>
        </p:nvSpPr>
        <p:spPr>
          <a:xfrm>
            <a:off x="7685993" y="2235994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996F-3146-3CBC-458D-93216E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433E5-7B1C-0999-E976-E88B52F31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0D63-9E97-C1FE-735A-2EF6BEE2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3E46B-F395-DF72-CDE7-D0C9398E2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{3}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{9}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%4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5" name="Picture 4" descr="A close-up of a number&#10;&#10;Description automatically generated">
            <a:extLst>
              <a:ext uri="{FF2B5EF4-FFF2-40B4-BE49-F238E27FC236}">
                <a16:creationId xmlns:a16="http://schemas.microsoft.com/office/drawing/2014/main" id="{DE0F2966-EEFA-3C90-D207-CB67E9DE6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8D1EEAE4-F564-6E79-C723-AB534FC01971}"/>
              </a:ext>
            </a:extLst>
          </p:cNvPr>
          <p:cNvSpPr/>
          <p:nvPr/>
        </p:nvSpPr>
        <p:spPr>
          <a:xfrm>
            <a:off x="7685993" y="2235994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763D1-0717-55A3-39B9-B4457DD8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1FA3-A17E-911C-D10A-7CEC2276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29D0B-8D7B-73DC-B0A5-B5502CDCF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Liveness/dataflow Analysis</a:t>
            </a:r>
          </a:p>
          <a:p>
            <a:r>
              <a:rPr lang="en-US" dirty="0"/>
              <a:t>Graph Coloring → Interference Graph</a:t>
            </a:r>
          </a:p>
          <a:p>
            <a:r>
              <a:rPr lang="en-US" dirty="0"/>
              <a:t>Graph Coloring → Simplification</a:t>
            </a:r>
          </a:p>
          <a:p>
            <a:r>
              <a:rPr lang="en-US" dirty="0"/>
              <a:t>Graph Coloring → Coalescing</a:t>
            </a:r>
          </a:p>
          <a:p>
            <a:r>
              <a:rPr lang="en-US" dirty="0"/>
              <a:t>Linear Scan → Intervals</a:t>
            </a:r>
          </a:p>
          <a:p>
            <a:r>
              <a:rPr lang="en-US" dirty="0"/>
              <a:t>Linear Scan → Assignment</a:t>
            </a:r>
          </a:p>
          <a:p>
            <a:r>
              <a:rPr lang="en-US" dirty="0"/>
              <a:t>Benchmarks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2165A-C669-79C1-CD33-2CBE2AF2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28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7B287-B2CF-CF8A-F0C4-B6B5C2E88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FD8C-5B6A-9307-93AA-3DD77829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4A4D6-DF82-ACD7-3545-C15B74078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{3}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{6}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5" name="Picture 4" descr="A close-up of a number&#10;&#10;Description automatically generated">
            <a:extLst>
              <a:ext uri="{FF2B5EF4-FFF2-40B4-BE49-F238E27FC236}">
                <a16:creationId xmlns:a16="http://schemas.microsoft.com/office/drawing/2014/main" id="{8C82DDEC-602B-5B50-E199-3DCB2608F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1B450A33-2998-3881-F7CB-D68404E3B26F}"/>
              </a:ext>
            </a:extLst>
          </p:cNvPr>
          <p:cNvSpPr/>
          <p:nvPr/>
        </p:nvSpPr>
        <p:spPr>
          <a:xfrm>
            <a:off x="7685993" y="2235994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FE768-138A-8C72-15DF-02FE7893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7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63FAE-F276-E0FF-63B0-3645A93AF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970E-BA2B-D1A6-447B-2FE1B44B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A1281-32F6-4E2E-789C-E515E15E7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{3}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{6}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5" name="Picture 4" descr="A close-up of a number&#10;&#10;Description automatically generated">
            <a:extLst>
              <a:ext uri="{FF2B5EF4-FFF2-40B4-BE49-F238E27FC236}">
                <a16:creationId xmlns:a16="http://schemas.microsoft.com/office/drawing/2014/main" id="{FA222A46-10B9-57DC-A462-BC407AD67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926EA5E5-8DCD-AFB4-AB88-CF2B9FF7F738}"/>
              </a:ext>
            </a:extLst>
          </p:cNvPr>
          <p:cNvSpPr/>
          <p:nvPr/>
        </p:nvSpPr>
        <p:spPr>
          <a:xfrm>
            <a:off x="7685993" y="2235994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508F1-2954-F40F-BA9A-01E695E7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3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3DF27-8867-CFAB-914C-F1B84F9BE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F033E-1794-0A27-F3E6-94583D4E4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872A2-72A4-935C-4EBE-D400936FC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{3}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{5,6}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{6}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5" name="Picture 4" descr="A close-up of a number&#10;&#10;Description automatically generated">
            <a:extLst>
              <a:ext uri="{FF2B5EF4-FFF2-40B4-BE49-F238E27FC236}">
                <a16:creationId xmlns:a16="http://schemas.microsoft.com/office/drawing/2014/main" id="{5AF2E9B1-75FE-62F5-A390-BBA1EEFF9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3F9D211D-A621-17BB-B85B-26698AC6C057}"/>
              </a:ext>
            </a:extLst>
          </p:cNvPr>
          <p:cNvSpPr/>
          <p:nvPr/>
        </p:nvSpPr>
        <p:spPr>
          <a:xfrm>
            <a:off x="7685993" y="2235994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BCC30-7C58-1CA2-7E42-D62B7D5A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99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167EC-E2D5-9C8A-7A52-E4B300A6B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F9CE7-693C-5216-F339-A9A78467B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1427A-5DA7-2992-1635-F8E1CDBF3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{3}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{6}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5" name="Picture 4" descr="A close-up of a number&#10;&#10;Description automatically generated">
            <a:extLst>
              <a:ext uri="{FF2B5EF4-FFF2-40B4-BE49-F238E27FC236}">
                <a16:creationId xmlns:a16="http://schemas.microsoft.com/office/drawing/2014/main" id="{40818814-5EB0-FC3B-D2E3-6C41BC11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1119B864-0D3A-EC9D-9ECB-3CE790E87120}"/>
              </a:ext>
            </a:extLst>
          </p:cNvPr>
          <p:cNvSpPr/>
          <p:nvPr/>
        </p:nvSpPr>
        <p:spPr>
          <a:xfrm>
            <a:off x="7685993" y="2235994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C62EC-A644-E2F3-7276-9518B79C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23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FCE70-0BEA-1538-8CF6-424F14584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5E33-43EE-0F66-D338-A31C9B22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28C8-FCBD-73CF-DB0E-0AC91348E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{3}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%4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%2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{5,6}	 %6 = phi i32 [%8, %4], [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%2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{6}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6" name="Picture 5" descr="A close-up of a number&#10;&#10;Description automatically generated">
            <a:extLst>
              <a:ext uri="{FF2B5EF4-FFF2-40B4-BE49-F238E27FC236}">
                <a16:creationId xmlns:a16="http://schemas.microsoft.com/office/drawing/2014/main" id="{750B4A4B-193F-3AA8-C0BA-77969E937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9663B4B0-AF51-B917-BAB6-9B608FB9633C}"/>
              </a:ext>
            </a:extLst>
          </p:cNvPr>
          <p:cNvSpPr/>
          <p:nvPr/>
        </p:nvSpPr>
        <p:spPr>
          <a:xfrm>
            <a:off x="7685993" y="2235994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7AD8B-81C2-BF57-198F-07282B7D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0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FC3EB-7295-6791-044D-F0CACAF39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B1D3-F3F0-896A-0BBA-4DFA2F7B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78A7C-01C7-434D-FE4F-CF512D8BF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{6}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%2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6" name="Picture 5" descr="A close-up of a number&#10;&#10;Description automatically generated">
            <a:extLst>
              <a:ext uri="{FF2B5EF4-FFF2-40B4-BE49-F238E27FC236}">
                <a16:creationId xmlns:a16="http://schemas.microsoft.com/office/drawing/2014/main" id="{B8B4E63E-FAA5-5B67-3740-63D636F75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003F67B-F8E7-3434-2D9C-65A6FE437658}"/>
              </a:ext>
            </a:extLst>
          </p:cNvPr>
          <p:cNvSpPr/>
          <p:nvPr/>
        </p:nvSpPr>
        <p:spPr>
          <a:xfrm>
            <a:off x="7685993" y="2235994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5C9F0-3E02-8EC9-04E3-F4730553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54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6B716-A0DD-AB3B-9488-02935AF69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E49F-3C03-0E0B-636A-5E221C2A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C15E-8F89-B676-4828-AA6FEE887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{0}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3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3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{6}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5" name="Picture 4" descr="A close-up of a number&#10;&#10;Description automatically generated">
            <a:extLst>
              <a:ext uri="{FF2B5EF4-FFF2-40B4-BE49-F238E27FC236}">
                <a16:creationId xmlns:a16="http://schemas.microsoft.com/office/drawing/2014/main" id="{09A90594-D18A-086C-39FD-69E4B7476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FE85486C-52CC-4450-716D-96B0B7DB11BB}"/>
              </a:ext>
            </a:extLst>
          </p:cNvPr>
          <p:cNvSpPr/>
          <p:nvPr/>
        </p:nvSpPr>
        <p:spPr>
          <a:xfrm>
            <a:off x="7685993" y="2235994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6DE6F-C898-51DC-2641-6F188F95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95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8222A-3012-96E1-8BE2-E8E46CCD8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FD7C-D3CE-0B93-A383-885FFEC93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CE98B-D6C5-634D-FC71-9F462D82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in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,3}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{6}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,9}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BBA12FE3-6B5E-82B9-3855-F00C70AF1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F4D623D-B1E7-2F3F-C34F-91E263229859}"/>
              </a:ext>
            </a:extLst>
          </p:cNvPr>
          <p:cNvSpPr/>
          <p:nvPr/>
        </p:nvSpPr>
        <p:spPr>
          <a:xfrm>
            <a:off x="7559638" y="3210126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87921-47C3-2E9B-AF38-769E5854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04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0DB5A-E90A-9E90-64FD-F7706832D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7BF7-831A-70AF-1E60-BF57200E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4F900-F98E-0EC6-28A8-059F74785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{6}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5" name="Picture 4" descr="A close-up of a number&#10;&#10;Description automatically generated">
            <a:extLst>
              <a:ext uri="{FF2B5EF4-FFF2-40B4-BE49-F238E27FC236}">
                <a16:creationId xmlns:a16="http://schemas.microsoft.com/office/drawing/2014/main" id="{11E44041-845E-DA19-A43E-EEBDD3836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DA88B2B8-10DD-E79A-D37C-024E96B7DFC5}"/>
              </a:ext>
            </a:extLst>
          </p:cNvPr>
          <p:cNvSpPr/>
          <p:nvPr/>
        </p:nvSpPr>
        <p:spPr>
          <a:xfrm>
            <a:off x="7685993" y="2235994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9D601-1687-6B1B-9683-E1F04B5D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12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EEFED-CA43-41E3-222F-6673B277E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5AACB-284F-6874-BD77-84C4DCB95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58AE5-6A88-CEF0-6707-0E9C1BEE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in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{6}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A2FE37B9-44EB-796D-959C-A3F8C9890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5262ADE-5907-B717-4A4D-5FA91502F0C1}"/>
              </a:ext>
            </a:extLst>
          </p:cNvPr>
          <p:cNvSpPr/>
          <p:nvPr/>
        </p:nvSpPr>
        <p:spPr>
          <a:xfrm>
            <a:off x="7559638" y="3210126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CBE8E-FB01-695D-EB33-E1E04279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39319-3DEE-9C2F-FA8E-82710122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Compilation</a:t>
            </a:r>
          </a:p>
        </p:txBody>
      </p:sp>
      <p:pic>
        <p:nvPicPr>
          <p:cNvPr id="5" name="Content Placeholder 4" descr="A diagram of a process&#10;&#10;Description automatically generated">
            <a:extLst>
              <a:ext uri="{FF2B5EF4-FFF2-40B4-BE49-F238E27FC236}">
                <a16:creationId xmlns:a16="http://schemas.microsoft.com/office/drawing/2014/main" id="{4F3ABFD7-4833-B4D1-BCA6-D260AFB0C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0" y="1943100"/>
            <a:ext cx="8534400" cy="2971800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5C3CED-0D55-0F32-A9FE-6BCA74F0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45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7BBA4-5C44-AC0A-E5C4-57263B457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163E-B450-B233-6B7E-C12C3A7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1E37F-5EF6-7049-B3FB-17CE09769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{6}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5" name="Picture 4" descr="A close-up of a number&#10;&#10;Description automatically generated">
            <a:extLst>
              <a:ext uri="{FF2B5EF4-FFF2-40B4-BE49-F238E27FC236}">
                <a16:creationId xmlns:a16="http://schemas.microsoft.com/office/drawing/2014/main" id="{4FC727D5-5944-8FE8-00A1-C03FED0F2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F3AE5AB6-5A3A-5305-131A-315FCB20CD01}"/>
              </a:ext>
            </a:extLst>
          </p:cNvPr>
          <p:cNvSpPr/>
          <p:nvPr/>
        </p:nvSpPr>
        <p:spPr>
          <a:xfrm>
            <a:off x="7685993" y="2235994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A91C3-04CC-4F2F-31B3-F0CAF910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5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D7729-2525-43A5-E19E-750AE6014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5132-70AD-F8E6-5073-A4317A2A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24A99-A3C7-BF77-D0B4-8EBAF2029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in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,6,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36C092E6-ECD0-C716-E5B9-722FDF973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36481FE4-5D2B-5CDC-9682-0E155466DE8D}"/>
              </a:ext>
            </a:extLst>
          </p:cNvPr>
          <p:cNvSpPr/>
          <p:nvPr/>
        </p:nvSpPr>
        <p:spPr>
          <a:xfrm>
            <a:off x="7559638" y="3210126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4AC53-7570-C947-B3B3-703E7AA2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43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B99D6-6011-2512-E607-6B4B105FD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CA79E-8F29-282C-A296-D993A9CE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1D436-A6E6-10F8-03B6-B5F2F7BA5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5" name="Picture 4" descr="A close-up of a number&#10;&#10;Description automatically generated">
            <a:extLst>
              <a:ext uri="{FF2B5EF4-FFF2-40B4-BE49-F238E27FC236}">
                <a16:creationId xmlns:a16="http://schemas.microsoft.com/office/drawing/2014/main" id="{7AC9EB47-D465-C884-082B-C28A4AF88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2569269-42D6-2047-40D4-10A81FD66A34}"/>
              </a:ext>
            </a:extLst>
          </p:cNvPr>
          <p:cNvSpPr/>
          <p:nvPr/>
        </p:nvSpPr>
        <p:spPr>
          <a:xfrm>
            <a:off x="7685993" y="2235994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5FE8F-8D4E-D90E-87CC-8224C4AA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07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8042E-730D-C960-A82A-8DDD72359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3224C-8823-1787-6C6A-9B2490CE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4DAD-94C4-ED2B-DABC-241858EEE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</p:txBody>
      </p:sp>
      <p:pic>
        <p:nvPicPr>
          <p:cNvPr id="7" name="Picture 6" descr="A close-up of a number&#10;&#10;Description automatically generated">
            <a:extLst>
              <a:ext uri="{FF2B5EF4-FFF2-40B4-BE49-F238E27FC236}">
                <a16:creationId xmlns:a16="http://schemas.microsoft.com/office/drawing/2014/main" id="{AF195C2D-E884-CA6C-6BE8-3F0315AA2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F0FA5A7B-5A79-8EB8-5230-69289D9F3CFD}"/>
              </a:ext>
            </a:extLst>
          </p:cNvPr>
          <p:cNvSpPr/>
          <p:nvPr/>
        </p:nvSpPr>
        <p:spPr>
          <a:xfrm>
            <a:off x="161289" y="0"/>
            <a:ext cx="12319298" cy="7495883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A4ABA7A1-CDAF-F7D6-1D14-C16D5E9F9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3292" y="2186292"/>
            <a:ext cx="2485416" cy="248541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7666C0-03F3-74EE-FF51-34C4A9D9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9CA8F-6FC5-FC3A-C3A8-370CB077E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0983-7306-FC84-FD88-1887C2D7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Interference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5A9F1-56B5-2F3C-5ED5-C63F733A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</p:txBody>
      </p:sp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62FC7E46-CB03-7C5C-0316-169683A24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60" y="2100195"/>
            <a:ext cx="4826000" cy="16637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19B70-B1BB-A7C1-E734-CEEA7571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D6133-AA97-528D-14BE-FE9ABAF3E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FFA6-3D0E-E109-756F-ABC774AF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Interference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1669C-ED55-48FA-C069-12F1A9A0A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{0}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,3}	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%3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</p:txBody>
      </p:sp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B0CA39E8-13D0-F780-888D-A8C96486A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60" y="2100195"/>
            <a:ext cx="4826000" cy="1663700"/>
          </a:xfrm>
          <a:prstGeom prst="rect">
            <a:avLst/>
          </a:prstGeom>
        </p:spPr>
      </p:pic>
      <p:pic>
        <p:nvPicPr>
          <p:cNvPr id="6" name="Picture 5" descr="A red and blue circles&#10;&#10;Description automatically generated">
            <a:extLst>
              <a:ext uri="{FF2B5EF4-FFF2-40B4-BE49-F238E27FC236}">
                <a16:creationId xmlns:a16="http://schemas.microsoft.com/office/drawing/2014/main" id="{EE52D1BE-2CCD-2886-35FC-920997A52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059" y="3630940"/>
            <a:ext cx="2118649" cy="828043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9C46A2E-81FD-EB04-825E-088E4AD7F29B}"/>
              </a:ext>
            </a:extLst>
          </p:cNvPr>
          <p:cNvSpPr/>
          <p:nvPr/>
        </p:nvSpPr>
        <p:spPr>
          <a:xfrm>
            <a:off x="7418738" y="2160354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26991-F860-4C99-96E3-65F0F96A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96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D544E-E547-2454-3E09-E5753162C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B7F1-E145-1959-B309-276E79B9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Interference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08A56-F82A-FE77-63C1-9CA3A663F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</p:txBody>
      </p:sp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5A119D41-1E57-9ED7-2A35-51A12413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60" y="2100195"/>
            <a:ext cx="4826000" cy="16637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24CB5D57-F709-A42F-EECC-8C4456E5E87F}"/>
              </a:ext>
            </a:extLst>
          </p:cNvPr>
          <p:cNvSpPr/>
          <p:nvPr/>
        </p:nvSpPr>
        <p:spPr>
          <a:xfrm>
            <a:off x="7418738" y="2160354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 descr="A black and white circle with two circles&#10;&#10;Description automatically generated with medium confidence">
            <a:extLst>
              <a:ext uri="{FF2B5EF4-FFF2-40B4-BE49-F238E27FC236}">
                <a16:creationId xmlns:a16="http://schemas.microsoft.com/office/drawing/2014/main" id="{A518F902-9C52-F299-64BD-CBE3EF276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843" y="3664205"/>
            <a:ext cx="2085711" cy="7037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494EB-7B9E-2843-388A-72175A45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23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47603-BF02-4EA1-64CD-509D8F757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B7B5-D7B3-3E30-6010-FBDFB0FD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Interference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FCD5-F7C3-4413-C0D6-E9D9BDEB7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{}	{5}	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phi i32 [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</p:txBody>
      </p:sp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522527CD-ADB0-0EF8-27C0-FBAC67579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60" y="2100195"/>
            <a:ext cx="4826000" cy="16637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B2300D65-9EAA-AFD4-471C-F01ECFEA82DB}"/>
              </a:ext>
            </a:extLst>
          </p:cNvPr>
          <p:cNvSpPr/>
          <p:nvPr/>
        </p:nvSpPr>
        <p:spPr>
          <a:xfrm>
            <a:off x="7418738" y="291112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 descr="A diagram of a number&#10;&#10;Description automatically generated with medium confidence">
            <a:extLst>
              <a:ext uri="{FF2B5EF4-FFF2-40B4-BE49-F238E27FC236}">
                <a16:creationId xmlns:a16="http://schemas.microsoft.com/office/drawing/2014/main" id="{03880A1C-9522-1077-3C8B-93EB0E44B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064" y="3653999"/>
            <a:ext cx="2315404" cy="18626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AAB771-1701-4A01-7879-412AB4D67CB4}"/>
              </a:ext>
            </a:extLst>
          </p:cNvPr>
          <p:cNvSpPr/>
          <p:nvPr/>
        </p:nvSpPr>
        <p:spPr>
          <a:xfrm>
            <a:off x="9657347" y="4700337"/>
            <a:ext cx="1227221" cy="9946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BDB85-F9D3-057F-E75C-1F5A9E99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37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4C3C8-6959-0E54-0755-AA3AC78E8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3812-771C-1C76-EDCA-0FB61BAC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Interference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ECD76-A596-E7F2-6C1D-5547396E5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{5}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,6}	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phi i32 [</a:t>
            </a:r>
            <a:r>
              <a:rPr lang="en-US" dirty="0">
                <a:solidFill>
                  <a:srgbClr val="00B05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</p:txBody>
      </p:sp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D42CDC20-58BD-24CB-5417-A57F49470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60" y="2100195"/>
            <a:ext cx="4826000" cy="16637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4B950C4-C677-C4E2-7779-BE56FB5C8636}"/>
              </a:ext>
            </a:extLst>
          </p:cNvPr>
          <p:cNvSpPr/>
          <p:nvPr/>
        </p:nvSpPr>
        <p:spPr>
          <a:xfrm>
            <a:off x="7418738" y="291112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A screenshot of a diagram&#10;&#10;Description automatically generated">
            <a:extLst>
              <a:ext uri="{FF2B5EF4-FFF2-40B4-BE49-F238E27FC236}">
                <a16:creationId xmlns:a16="http://schemas.microsoft.com/office/drawing/2014/main" id="{19531600-E727-7881-9EEB-B12CE5ED62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835"/>
          <a:stretch/>
        </p:blipFill>
        <p:spPr>
          <a:xfrm>
            <a:off x="8562009" y="3659524"/>
            <a:ext cx="2129270" cy="29732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1B61A3-57A6-FFB2-C058-72F563948E0A}"/>
              </a:ext>
            </a:extLst>
          </p:cNvPr>
          <p:cNvSpPr/>
          <p:nvPr/>
        </p:nvSpPr>
        <p:spPr>
          <a:xfrm>
            <a:off x="9554365" y="5740648"/>
            <a:ext cx="1289081" cy="10169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910C68-39DD-3768-080F-7E174887E244}"/>
              </a:ext>
            </a:extLst>
          </p:cNvPr>
          <p:cNvSpPr/>
          <p:nvPr/>
        </p:nvSpPr>
        <p:spPr>
          <a:xfrm>
            <a:off x="9804217" y="4360731"/>
            <a:ext cx="650313" cy="3598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F64403-5081-137B-065B-AE420AA1F474}"/>
              </a:ext>
            </a:extLst>
          </p:cNvPr>
          <p:cNvSpPr/>
          <p:nvPr/>
        </p:nvSpPr>
        <p:spPr>
          <a:xfrm>
            <a:off x="9633284" y="4720549"/>
            <a:ext cx="1210162" cy="9022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9A8B894-F360-D1FE-99D8-D4D99A92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19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613AB-EA6F-57A6-FED1-3DA04B421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26D3-AA3C-6DB1-5AA0-5A929955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Interference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5EDCD-098F-AC9E-F1C9-F74A92C80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{5,6}	{7,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</p:txBody>
      </p:sp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C628C2D1-4C5D-C35A-2500-9F2C86926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60" y="2100195"/>
            <a:ext cx="4826000" cy="16637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B3259793-BA18-86B9-B2B3-4D7EBCFCEA4A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 descr="A diagram of a number&#10;&#10;Description automatically generated">
            <a:extLst>
              <a:ext uri="{FF2B5EF4-FFF2-40B4-BE49-F238E27FC236}">
                <a16:creationId xmlns:a16="http://schemas.microsoft.com/office/drawing/2014/main" id="{95193249-50B1-F141-7624-FBA4A3273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414" y="3660429"/>
            <a:ext cx="2235386" cy="304145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DDE2A-5E69-756C-8509-7B80E2C4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6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08BA-7CD3-EFB2-A89D-A41AE24E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B79C-F76A-BD40-8258-B5E8EE337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Deduce which variables are live at all program points</a:t>
            </a:r>
          </a:p>
          <a:p>
            <a:pPr lvl="1"/>
            <a:r>
              <a:rPr lang="en-US" dirty="0"/>
              <a:t>i.e. find ranges/intervals at which variables are live</a:t>
            </a:r>
          </a:p>
          <a:p>
            <a:pPr lvl="1"/>
            <a:r>
              <a:rPr lang="en-US" dirty="0"/>
              <a:t>Used to derive interference graph for GC</a:t>
            </a:r>
          </a:p>
          <a:p>
            <a:pPr lvl="1"/>
            <a:r>
              <a:rPr lang="en-US" dirty="0"/>
              <a:t>.. as well as start and end points for LS</a:t>
            </a:r>
          </a:p>
          <a:p>
            <a:r>
              <a:rPr lang="en-US" dirty="0"/>
              <a:t>Dataflow analysis</a:t>
            </a:r>
          </a:p>
          <a:p>
            <a:pPr lvl="1"/>
            <a:r>
              <a:rPr lang="en-US" dirty="0"/>
              <a:t>Iterative process that reaches fixed point	</a:t>
            </a:r>
          </a:p>
          <a:p>
            <a:pPr lvl="2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Much simpler because of SSA..</a:t>
            </a:r>
          </a:p>
          <a:p>
            <a:pPr lvl="2"/>
            <a:r>
              <a:rPr lang="en-US" dirty="0"/>
              <a:t>Phi nodes are used to “join” dataflow</a:t>
            </a:r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8E4747-CE8B-FD9C-B06A-866F8E3B6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19" y="4287030"/>
            <a:ext cx="6108700" cy="69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78FE35-3276-19E7-FD04-EA67CFD62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033" y="4053881"/>
            <a:ext cx="3454400" cy="355600"/>
          </a:xfrm>
          <a:prstGeom prst="rect">
            <a:avLst/>
          </a:prstGeom>
        </p:spPr>
      </p:pic>
      <p:sp>
        <p:nvSpPr>
          <p:cNvPr id="16" name="Multiply 15">
            <a:extLst>
              <a:ext uri="{FF2B5EF4-FFF2-40B4-BE49-F238E27FC236}">
                <a16:creationId xmlns:a16="http://schemas.microsoft.com/office/drawing/2014/main" id="{B58F28E9-FACF-46AA-9FD5-068F3C699C7C}"/>
              </a:ext>
            </a:extLst>
          </p:cNvPr>
          <p:cNvSpPr/>
          <p:nvPr/>
        </p:nvSpPr>
        <p:spPr>
          <a:xfrm>
            <a:off x="1512469" y="4293377"/>
            <a:ext cx="3176189" cy="536182"/>
          </a:xfrm>
          <a:prstGeom prst="mathMultiply">
            <a:avLst/>
          </a:prstGeom>
          <a:solidFill>
            <a:srgbClr val="C00000">
              <a:alpha val="49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66BE35A-5C5D-671A-D435-09BC4FC22C8B}"/>
              </a:ext>
            </a:extLst>
          </p:cNvPr>
          <p:cNvSpPr/>
          <p:nvPr/>
        </p:nvSpPr>
        <p:spPr>
          <a:xfrm>
            <a:off x="162221" y="-347345"/>
            <a:ext cx="9917608" cy="7495883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639C49-BA9F-609A-C133-588432D32B7C}"/>
              </a:ext>
            </a:extLst>
          </p:cNvPr>
          <p:cNvSpPr/>
          <p:nvPr/>
        </p:nvSpPr>
        <p:spPr>
          <a:xfrm>
            <a:off x="4296335" y="4402757"/>
            <a:ext cx="3807984" cy="576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BB3E5-A474-B5B8-256D-5E29F0AC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16" grpId="0" animBg="1"/>
      <p:bldP spid="21" grpId="0" animBg="1"/>
      <p:bldP spid="21" grpId="1" animBg="1"/>
      <p:bldP spid="20" grpId="0" animBg="1"/>
      <p:bldP spid="20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7FE62-D699-3265-E995-2FD436139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0D54-FDC1-7AB3-D35F-5BBBB7CB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Interference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9EF9-8D45-9DED-D2D1-62D5C8DE2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{7,6}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,8}	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</p:txBody>
      </p:sp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055CB7F8-ABF4-838F-EA27-51370DAA0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60" y="2100195"/>
            <a:ext cx="4826000" cy="16637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66E0A70-3C36-86C4-407B-367DF799D778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BA047F31-3E08-01E5-8EC5-D02D2A291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859" y="3679543"/>
            <a:ext cx="2214608" cy="301386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7FA32-6680-C5C4-BF4D-792C5E22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92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46F50-20CA-6EC2-5A00-B7AF3A5F2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68D6-E10A-C0B4-FC76-E807791B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Interference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6E763-CADB-65A0-3AB7-EE58D13D2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{7,6,8}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,9}	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</p:txBody>
      </p:sp>
      <p:pic>
        <p:nvPicPr>
          <p:cNvPr id="10" name="Picture 9" descr="A diagram of a network&#10;&#10;Description automatically generated">
            <a:extLst>
              <a:ext uri="{FF2B5EF4-FFF2-40B4-BE49-F238E27FC236}">
                <a16:creationId xmlns:a16="http://schemas.microsoft.com/office/drawing/2014/main" id="{65322690-1FFC-4F47-6D07-1B0F560E6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159" y="3572126"/>
            <a:ext cx="3646630" cy="3318105"/>
          </a:xfrm>
          <a:prstGeom prst="rect">
            <a:avLst/>
          </a:prstGeom>
        </p:spPr>
      </p:pic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D21A6900-A25B-DD2A-87A9-67D796A439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09"/>
          <a:stretch/>
        </p:blipFill>
        <p:spPr>
          <a:xfrm>
            <a:off x="7330660" y="2100195"/>
            <a:ext cx="4826000" cy="1572035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DE17455-CB65-52AF-67D5-480F3002F563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7344C3-1847-48B3-3A9C-4B67DAEA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5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9FBE9-42BA-7EAE-0B7E-F3384FDAF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8142-93B0-552C-32D4-54B13030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Interference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313C3-754F-B49E-1911-CD1FE6A45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</p:txBody>
      </p:sp>
      <p:pic>
        <p:nvPicPr>
          <p:cNvPr id="6" name="Picture 5" descr="A diagram of a network&#10;&#10;Description automatically generated">
            <a:extLst>
              <a:ext uri="{FF2B5EF4-FFF2-40B4-BE49-F238E27FC236}">
                <a16:creationId xmlns:a16="http://schemas.microsoft.com/office/drawing/2014/main" id="{E704911F-E1A7-120A-A9D0-7041177DB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2" y="3581519"/>
            <a:ext cx="3518612" cy="3179096"/>
          </a:xfrm>
          <a:prstGeom prst="rect">
            <a:avLst/>
          </a:prstGeom>
        </p:spPr>
      </p:pic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F007B2F0-0EE2-6FD3-4AF6-139F9D095C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91"/>
          <a:stretch/>
        </p:blipFill>
        <p:spPr>
          <a:xfrm>
            <a:off x="7330660" y="2100195"/>
            <a:ext cx="4826000" cy="1593981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2BDCABF5-A382-15B0-AE9B-B20B6C9E184F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B11FF-A34A-E336-A19D-9055744F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99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91DC2-67CE-F3E5-914D-A2C08DAA4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534D-CAB3-759E-23D7-7ED42EA8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Interference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2FE27-7225-0156-DA8F-06EE432CC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{}	{11}	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%11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</p:txBody>
      </p:sp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5D0B98B4-E8A8-9C3E-95E8-DF9A2EB05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60" y="2100195"/>
            <a:ext cx="4826000" cy="16637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7019A60-B309-BE70-6246-DA62EA76F6D2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 descr="A diagram of a number tree&#10;&#10;Description automatically generated">
            <a:extLst>
              <a:ext uri="{FF2B5EF4-FFF2-40B4-BE49-F238E27FC236}">
                <a16:creationId xmlns:a16="http://schemas.microsoft.com/office/drawing/2014/main" id="{9A3F6AC5-DDF6-7FC3-D555-0F08259AE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396" y="3627060"/>
            <a:ext cx="3434338" cy="315413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722334-35A5-265E-CC09-F3752D52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93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248C6-5033-25AA-B88E-29DA97213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1606-F662-B4E2-5856-CBC5E465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Interference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73EF5-63ED-0817-3E49-34637939B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{11}	{}	 ret i32 %11</a:t>
            </a:r>
          </a:p>
        </p:txBody>
      </p:sp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ED553319-A79D-5CCB-5756-DF5EDE452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60" y="2100195"/>
            <a:ext cx="4826000" cy="16637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9F4EB7BD-6392-1EE3-F2DE-43ACE6836789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A diagram of a tree&#10;&#10;Description automatically generated">
            <a:extLst>
              <a:ext uri="{FF2B5EF4-FFF2-40B4-BE49-F238E27FC236}">
                <a16:creationId xmlns:a16="http://schemas.microsoft.com/office/drawing/2014/main" id="{3C945590-8BE6-FF9D-03C3-A51DD7465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181" y="3640817"/>
            <a:ext cx="3400803" cy="310930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B9BEB-D4FA-C527-0CC7-96792C58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46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3D170-5CE3-F613-F622-BAA6E96AD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709B-4630-F9BB-DF03-1CCD6B1D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Interference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E6FDC-1CEA-C65B-4906-91CD70596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{0}	{0,3}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{0,3}	{0}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{}	{5}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{5}	{5,6}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{5,6}	{7,6}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{7,6}	{7,6,8}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{7,6,8}	{7,8,9}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{7,8,9}	{7,8}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{}	{11}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{11}	{}	 ret i32 %11</a:t>
            </a:r>
          </a:p>
        </p:txBody>
      </p:sp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0F0D6F21-4A5C-FDD9-A34A-0F23B217C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60" y="2100195"/>
            <a:ext cx="4826000" cy="16637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53083B3E-CF23-D556-C62C-FBB6D53C6B28}"/>
              </a:ext>
            </a:extLst>
          </p:cNvPr>
          <p:cNvSpPr/>
          <p:nvPr/>
        </p:nvSpPr>
        <p:spPr>
          <a:xfrm>
            <a:off x="7418738" y="2152846"/>
            <a:ext cx="7019158" cy="784978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A diagram of a tree&#10;&#10;Description automatically generated">
            <a:extLst>
              <a:ext uri="{FF2B5EF4-FFF2-40B4-BE49-F238E27FC236}">
                <a16:creationId xmlns:a16="http://schemas.microsoft.com/office/drawing/2014/main" id="{0BE27566-DD71-0879-CE51-E549DD2F6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181" y="3640817"/>
            <a:ext cx="3400803" cy="310930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BBADF1C-BB59-AB10-E321-E3A9DC3A3FBC}"/>
              </a:ext>
            </a:extLst>
          </p:cNvPr>
          <p:cNvSpPr/>
          <p:nvPr/>
        </p:nvSpPr>
        <p:spPr>
          <a:xfrm>
            <a:off x="161289" y="0"/>
            <a:ext cx="17032202" cy="7703127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E1E03C7-8C64-DE3A-E8E0-D67A7CEEF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3292" y="2186292"/>
            <a:ext cx="2485416" cy="248541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EEECF-2E29-1FDA-F566-9011EDEB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0D341-47F6-8D10-4763-FDAFB607D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7DEFD-3CF8-48E7-44C1-64EA7145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FC81E4-73E2-3548-CBD2-60256E32B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275DCD-F628-049B-B8A6-6A610C0F8D60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683645-8B9A-3A59-B196-1669E57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0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2A626-59BC-F4A2-18A7-188B78004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51C3-38BC-DD69-AB4C-5A8BE31DD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BB8243-11DD-2F86-E372-A63E15F8A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C016B6-0D7F-2E84-04BF-A5B658E0AC36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ACDE63-99A3-73A1-8DC3-2A36E38F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54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543DC-3897-11B7-B8BF-2A999EAD4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3B7D-C70B-F918-8834-0814CB38D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E08A0D-F127-03AA-4559-5120D4670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016C77-E944-033B-6050-7F975DFDA737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62F9D-373C-043F-F78B-BE3484A5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947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60F13-A6EF-5932-BC8D-D81E84204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8C9D-35AA-2740-B3C6-F65248E3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7036E7-B9C0-09C0-3E2F-BD6B2112F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59826-174F-0EDC-7F31-998E85D49DC7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5E3D8D-708B-58CF-6A1F-FAD74879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6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6E3E2-C29E-E2E3-C917-C3FBCFAD7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A015-6B8D-2A8A-B6EB-231563CB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705D-3966-6B23-F705-62147CC1E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in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8685B2D8-B826-4BA7-3053-73168514D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6E416-25AF-7919-4C0B-83F57479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0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D3193-C43F-E022-62CD-8C4EC3E61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1A53-4142-7C34-830D-4526A180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90A3FB-CC74-12B3-5E76-E78EE6CD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DFF890-2741-BD30-DDA1-F4543EC93143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6FAF4-A239-93FA-4D22-081261C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079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7EAD3-59B3-EAFC-614C-54041F143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2EA5-9FB2-5AC7-5638-630A8708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836BE5-A714-6B40-1E45-BDA58A183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4F2BD-C2D8-25BC-8BB3-B970ABDA4F73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6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93EEC-FB84-08B4-D716-770DCE6D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0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22EA0-8BC0-DFB3-6C61-C810B9028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83F7B-4909-0C55-8288-3467D0F4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19A580-F280-1D96-34CE-152170030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FBA052-61E4-2484-1664-E2FFD3B7BEAF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8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6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E7DC0-8D39-7B90-BF91-2898BF17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78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B01D6-B095-CA8E-0A08-F95ED59E8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46FB2-FF26-8CC6-E161-F7435AF6F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E49799-8F3A-1A45-E5AB-D65E4006A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B44B58-9380-32C8-5D94-F7FF8268ED6D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9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8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6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B557AE-6884-909F-E81A-AA134482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167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20891-8101-AFCA-5E6D-9F490974D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F38F-6877-A9FE-97C2-02E22A23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4BF189-BC53-8D3A-14A9-F316E42D2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DDE792-FC3E-7F5E-A9D7-7608E30E022A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7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9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8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6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4D05A-4873-85C1-94E5-376B14D3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389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46D85-0FCA-BA52-A9BC-70020D801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5EF9-73EE-0F58-383F-2117C953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3126CF-C490-2E97-B480-A5DF72666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FA46A2-F04F-8867-B8B6-A2E4938C97C6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9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8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6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F7FCD-CC1D-9D12-0D0F-E151FBFB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58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BB171-DEE4-76DB-A48C-7DD771360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16E1-C706-D8A3-EE6C-3B3853D3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9F9AD0-77F4-603B-5FC5-1CF924C1D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F3D3E9-5BB4-2EF4-50E4-285F8C1C136E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8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6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96EAE-2491-4C0E-6157-FA9A8F26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02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15568-8215-0DD8-2F59-A4CE5D5CC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C0202-AD86-643F-CBFA-09857AC2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66EA8B-CAA8-22F2-AF0E-A4BBC5214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F18686-8FEF-5429-CB75-EB7FE703F9BF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6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A7077-B4F4-F25D-4508-422012D4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76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99713-8152-1DA0-F58D-79DBD56BB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B977-25AA-E0B1-1F18-C656957D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F09152-A62F-F3C0-2ADA-6D673CEE3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356111-FFD2-CE98-F319-E420D39D6EEF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1A7103-87E8-0883-9D8C-2F2CE039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24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E8EDE-C613-9DEE-8790-2F678D547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F38B8-98F9-8776-605E-7EBF6F9E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E1CAA6-67D1-B9C7-DC19-C7B608C8C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9C7A48-9868-8DAC-016E-54E960024138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614893-9F4C-0029-54A1-0943BFC8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6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415E-958B-6DBE-CCBA-D723470E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Liveness Analysis – Dataflow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B8BF8-C70B-C254-EC40-91A8A5F11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in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11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{}	 ret i32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36" name="Picture 35" descr="A close-up of a number&#10;&#10;Description automatically generated">
            <a:extLst>
              <a:ext uri="{FF2B5EF4-FFF2-40B4-BE49-F238E27FC236}">
                <a16:creationId xmlns:a16="http://schemas.microsoft.com/office/drawing/2014/main" id="{544DCF01-57AD-56A9-BD9E-10889AE4F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37" name="Freeform 36">
            <a:extLst>
              <a:ext uri="{FF2B5EF4-FFF2-40B4-BE49-F238E27FC236}">
                <a16:creationId xmlns:a16="http://schemas.microsoft.com/office/drawing/2014/main" id="{3BD970E7-10AC-920E-EBD7-06CC9FE6194B}"/>
              </a:ext>
            </a:extLst>
          </p:cNvPr>
          <p:cNvSpPr/>
          <p:nvPr/>
        </p:nvSpPr>
        <p:spPr>
          <a:xfrm>
            <a:off x="7559638" y="3210126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53AAF-0906-4093-E237-3DBA01D8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67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6A536-F934-AB62-FEEB-2712CA371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E512-2C8F-ECA9-DA65-272CD15A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56F6B3-EC24-7DFE-323E-CD2F79C31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81F02F-E10C-A1A0-9238-605CF442CBFF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99BAF6-AD5B-8B92-A857-ED6E521A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605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13A91-7B79-8B56-E625-A3F5B9885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23DD-19D0-B627-8DC3-5E8DF7AD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FEB98B-19AF-F92B-415B-119D2E3CA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EDC7D4-D9B8-6E18-08EE-824A541CD211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DC94D-9B83-4D3E-4020-137EE5A3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284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4661-CD5D-CFBA-F11D-ADF3351FE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9492-EF37-9DA2-49CD-BE9F648D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F090D8-BEB6-308D-D72E-D7F103F8A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B3F1AB-B664-D8F4-ABD1-95D8B819AE3D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38B820B-13A5-8321-915C-257B091D0B00}"/>
              </a:ext>
            </a:extLst>
          </p:cNvPr>
          <p:cNvSpPr/>
          <p:nvPr/>
        </p:nvSpPr>
        <p:spPr>
          <a:xfrm>
            <a:off x="161289" y="365125"/>
            <a:ext cx="17032202" cy="7703127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B95126BD-BC7C-7D9D-8E77-2B2ADC2A1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3292" y="2551417"/>
            <a:ext cx="2485416" cy="248541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95636-C0C5-AB2A-6D34-DA64BCAB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7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4863B-672F-8D94-275B-7457A4521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1329-43EC-6438-DB6B-A99CA86E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BD1E43-7946-B3C7-6945-20FBBEE50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FB0F46-3763-BA33-6060-663BC7D73255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9676E-6857-653E-A73F-1AA2C7C2AE5F}"/>
              </a:ext>
            </a:extLst>
          </p:cNvPr>
          <p:cNvSpPr txBox="1"/>
          <p:nvPr/>
        </p:nvSpPr>
        <p:spPr>
          <a:xfrm>
            <a:off x="9355874" y="365125"/>
            <a:ext cx="168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*approximation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D38D-2D12-0DB1-EC7A-8728445F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78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9A8A9-8B3B-DECE-B47C-06BF8946B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108C-59D5-84D4-B618-D7BEB17F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E3381F-692A-42D5-F1F2-044259428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1F9C63-53ED-6161-A730-3717C7EFE408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E479E2-73ED-E4D6-09A9-96229264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026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30F4A-63E5-4D3B-6889-9C455E5A9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34DE-DC66-A6BF-F176-7B349D82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512376-1E8B-A7B3-2283-23513BD88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9AFB6C-3302-F7B0-DF42-593012C641A5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A352FC-D133-BCAC-8681-C057B255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619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70CB-1D9B-CF1D-2E0B-E3B3D7A4A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1494-E0E6-1170-59C6-6CF893A2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1FDD59-64F1-6259-D7CB-7FE87332D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CFA6C3-937A-9793-AFD2-39A13136CF7D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80E01-C033-92D0-0DC2-3BC180DE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88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2C783-87D3-A9D3-3F7A-5D8AC6AC3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3E921-5ADE-2944-534E-A5105479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8F8EF0-1380-683C-7273-FC2541D0E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8B15F3-2A1C-FA88-B101-CF4641075023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5A722B-8565-2C54-512F-3220480F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29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2A06A-28D6-7BAB-D682-1D4B99CE4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9D8ED-3490-3A37-949B-CE97F2C0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34C6FB-F065-A2FC-C807-8096D284E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85B697-5D72-621A-948C-829FD987C911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6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4BE57E-EE46-0FAF-133D-5AEC70E2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330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BD157-0FF0-4D42-6AE5-843847D2B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C298B-AA7E-4D4F-3A01-AF1D9569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94D8FD-53DD-32ED-3E84-65A3AFC35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EED669-3F21-957F-1089-90AEFC0E3843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9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6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621DBC-F1F5-2094-DA5A-DB9D4B8C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6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62980-C04F-272C-9402-75F2EB098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4C3EA-BC07-9F1D-4889-F36439D3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Liveness Analysis – Dataflow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7370-230A-E5A9-9515-B2FFB0D0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in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{}	{}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36" name="Picture 35" descr="A close-up of a number&#10;&#10;Description automatically generated">
            <a:extLst>
              <a:ext uri="{FF2B5EF4-FFF2-40B4-BE49-F238E27FC236}">
                <a16:creationId xmlns:a16="http://schemas.microsoft.com/office/drawing/2014/main" id="{B205F51B-8A53-F3AD-3634-8C0CE0260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37" name="Freeform 36">
            <a:extLst>
              <a:ext uri="{FF2B5EF4-FFF2-40B4-BE49-F238E27FC236}">
                <a16:creationId xmlns:a16="http://schemas.microsoft.com/office/drawing/2014/main" id="{01699640-F1A4-B701-607D-7BA92BD084E4}"/>
              </a:ext>
            </a:extLst>
          </p:cNvPr>
          <p:cNvSpPr/>
          <p:nvPr/>
        </p:nvSpPr>
        <p:spPr>
          <a:xfrm>
            <a:off x="7559638" y="3210126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E52E4-DF44-E298-B4F2-199FA656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569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0A926-BA6D-C39B-0F23-33170455E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9F90-FE69-31E0-9370-842AFA37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EBE24E-7629-2AC3-B4F7-BDA52ADD7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3447F0-E481-C2DE-9A9F-7F79935E9AC4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7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9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6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62785-35F2-938F-99DB-B332948C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520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8B42C-FC80-86D8-2E90-10A712C11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F9BC9-FCC7-9793-FCAF-E719D252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35AE9C-9F14-A254-0482-A547FDB06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80D224-9399-80A4-E21A-D6CEEC8B8B11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8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7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9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6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AFCD1-1C79-34CD-4331-0861F26B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728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56337-DD47-F471-758A-3D973B02C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4357-D1A9-ED3E-B8C9-FC3A7B9F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090FEB-F0B3-B018-D178-7C4AC7CD6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17E954-EDAA-7D66-E855-C24AA7137DB1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7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9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6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15ED88-C0E5-9E00-E142-82F02EB7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433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23B3D-DF9A-7AB5-99B3-A4A9B3D86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6512-78E3-379A-A6EC-15A8043E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EB30C7-9E0E-CB85-F26E-5C286070C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8E8383-EE34-0CC7-E20C-AA9B27E1F285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9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6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9F5520-569B-A51E-EB5D-575986DF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176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2A45C-62B6-B8FF-00EF-8823B8F3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D999-3387-1513-89A4-F535664B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57243B-AB9C-4C38-D3EA-5185A688C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C8BF09-E224-8C02-56C3-2DE704CA7F6A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 6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C1D9A-FBCF-8126-5DFD-EF889243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052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D7725-C899-DBDF-7B97-86744D45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10C82-F0C6-CB83-AB00-36B6D8AC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CD90BE-AD3C-EF69-B074-95B87005F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EC84D3-39BA-758C-74AD-EC1310626A8F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0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DAA891-9CDE-8DF5-C4CD-4B811FC0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440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BAD42-AC22-5733-CD46-AE22B2640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BB49-804C-E046-9E16-11A7F919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17B346-43C2-F090-6D3D-1B251B815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948113-DBF8-84A0-FEDE-5307B05EC7A0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C11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22D629-16DE-296A-EE2B-12C8F407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968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E9805-7824-6F9A-D07A-06C1AA258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B6A2-18E3-07FC-1DE8-D30D55DE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AD4AF0-238C-1598-9214-0651BFCC0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085AEB-F7A9-52D4-28E0-E836B4C87379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3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4DF8DA-69CF-8553-7AFE-E1A66592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8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10EEE-A8C4-F7E8-D39A-A15741564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F46F-52C9-2130-A6A6-9664DC06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21103E-33B7-D605-BAAA-489070152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846B31-9409-BDA6-9D75-D16223D610A3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C 5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1C817-4300-DAD9-DDB6-1C90D440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61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FE91C-A2C2-979D-58E5-95D8619FF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310E-061A-5454-0530-5D903ED2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Simplification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A42FB8-C65C-1FA5-737C-47BC4426B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65F349-B5D4-4879-DFF3-000434D938AD}"/>
              </a:ext>
            </a:extLst>
          </p:cNvPr>
          <p:cNvSpPr txBox="1"/>
          <p:nvPr/>
        </p:nvSpPr>
        <p:spPr>
          <a:xfrm>
            <a:off x="7536872" y="1968560"/>
            <a:ext cx="2964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b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</a:br>
            <a:r>
              <a:rPr lang="en-US" sz="3200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Stack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2391D07-C0C6-961C-0F19-779817F53804}"/>
              </a:ext>
            </a:extLst>
          </p:cNvPr>
          <p:cNvSpPr/>
          <p:nvPr/>
        </p:nvSpPr>
        <p:spPr>
          <a:xfrm>
            <a:off x="161289" y="0"/>
            <a:ext cx="17032202" cy="7703127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D224B39A-FDA3-FACC-0F28-A01523F0EB44}"/>
              </a:ext>
            </a:extLst>
          </p:cNvPr>
          <p:cNvSpPr/>
          <p:nvPr/>
        </p:nvSpPr>
        <p:spPr>
          <a:xfrm>
            <a:off x="4918364" y="2251364"/>
            <a:ext cx="2355273" cy="2355273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B97B3-9089-91E3-A6FC-174AAC91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D7B07-924F-49F7-57C0-43C229D27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52B7-5ED4-9AED-672C-CA8016F0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BC2E0-DBA2-ED97-4CCE-C81A414C0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in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%9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C61C8E05-B545-4DC3-ED95-1DFDC0652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9EE77FAF-C9D7-F65F-B210-D3BBFB2E3C76}"/>
              </a:ext>
            </a:extLst>
          </p:cNvPr>
          <p:cNvSpPr/>
          <p:nvPr/>
        </p:nvSpPr>
        <p:spPr>
          <a:xfrm>
            <a:off x="7559638" y="3210126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CD387-F95D-0D04-F3A0-45C927DC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652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89766-73AB-585F-6009-89706BBCA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216AC79D-1C87-49B2-9D1A-9987540B6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546457"/>
            <a:ext cx="5420011" cy="4946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DC9182-43EC-C83E-E6A9-2A93C6A3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FE01B-BD1D-4A3A-ECA7-498FF2A1F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DFB8BD-3DBB-0009-7521-BFEEF6DA3D57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D1AC094-3570-A018-2BED-A28141D7C59F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DCD928-B48F-B50A-474E-678A9F53690C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47290-BDF2-C022-CB55-FED79FCF5E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43CD57-29FE-3796-71E7-3443DCCCEF32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D011DA-EB4D-A688-CA2A-AC47D87F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1" grpId="0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B9761-AFDF-A901-E215-73D3B4B3C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1B6A8-0C0F-1C85-0824-03D1B595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C048C-89C2-9D0E-73B4-47FCDF1D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AB953ED-DCA9-3168-5C6B-515A50547F3A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B5CB5-C69F-B945-06DD-F268F9B268D9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867BD5-E9D7-4BAB-841B-54089153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7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1DB30-A43B-DB3D-C0EA-17EF0E1F8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BD4C-7CEA-6854-69F5-75CDF76B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D22C8-0D6F-39F5-0200-3907BA0DA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%5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phi i32 [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3702A27-41B3-B3AF-D773-8749CC5EB0E4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E2019-A3B4-21B0-95B3-9E5FDE941EE9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F3B4F6E-F6A6-4E0C-19CD-0E86385EF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2454" y="4019666"/>
            <a:ext cx="4497019" cy="21555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46DA6-250C-37C0-EA1C-D225ED9B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537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07396-BE46-1CF5-7BF3-AC0F7B691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80AD-8486-65BF-BB73-60A3709C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8616A-EFE5-3695-0B97-C56384ED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phi i32 [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%8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5608BE9-D69B-2F39-351E-02BB1FA085D9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26F92-8B4A-A724-2977-08D8DBA294A2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26D27CE-5EFF-49EC-C221-BE400E33B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2454" y="4019666"/>
            <a:ext cx="4497019" cy="215559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D589D16-B934-FEDC-0EF8-754AC9DB2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33466" y="4019974"/>
            <a:ext cx="4497019" cy="215559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FAD97E-4786-CA9F-6925-F73D5E54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682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EA2AB-615E-44B0-2BF5-4EA019999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7D38-84F6-6594-9FA7-E9DA9A53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61F6D-6E83-9DA3-AAEC-A4A376D0E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phi i32 [%8, %4], [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%0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1D10486-00DA-F5F6-DF43-10E8D2BAF172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3428B-E49F-FA16-F39B-786EA2337DEB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35A54D5-2697-BA9D-28E3-AB826D8A1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3466" y="4019974"/>
            <a:ext cx="4497019" cy="215559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17F19F1-BED6-C7DE-CD4F-283D7BB53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32454" y="4019666"/>
            <a:ext cx="4497019" cy="21555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CD0BCCC-1873-6D5A-05D0-A4803E9C61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31442" y="4031125"/>
            <a:ext cx="4497019" cy="215559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9DDAE8-83D1-3EBE-E273-C35446B7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9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F7665-4C5E-1583-7611-3A3CADE0F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2DA79-56C6-9A31-CE42-39289F8F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4409-8916-1C1A-45A6-DD040509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i32 %6,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%11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phi i32 [1, %2], [</a:t>
            </a:r>
            <a:r>
              <a:rPr lang="en-US" dirty="0">
                <a:solidFill>
                  <a:srgbClr val="00B0F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%7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D49E842-B6F1-C7DE-52EB-8C975E0B307E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71CC3-4D76-DD0F-74A4-A6322CF62477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635F39-DC63-3BF3-C9A5-797EC7A1A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3466" y="4019974"/>
            <a:ext cx="4497019" cy="215559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7982C3A-2015-E97F-97B4-243BB196B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32454" y="4019666"/>
            <a:ext cx="4497019" cy="21555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9B57D62-D099-6D62-3233-E5D4215A2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31442" y="4019974"/>
            <a:ext cx="4497019" cy="21555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3FADF32-43A5-CC00-9EEF-E4B3E8165D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29418" y="4018272"/>
            <a:ext cx="4497019" cy="215559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C2F51D-3C90-39B0-A346-8C2A7B0422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829419" y="4015176"/>
            <a:ext cx="4497017" cy="215559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440AFE-361C-B1B6-0B30-32A5C580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317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FAB89-415D-0DD8-8EF3-B8115F399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B6FECB3E-7081-6045-2F6A-649654174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546457"/>
            <a:ext cx="5420011" cy="4946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F49A05-E960-F63E-C0C7-E6E6C638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BC10A-6526-1C31-2E21-58B172AFD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0D3471-07F2-AE26-F955-B6B4962A51BD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6D3E3B7-067F-1D25-326D-2CBF1BC9523B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9D008C-9678-E2A5-163A-3ACFFBC2426A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A0C00-342D-CC3A-4805-C7ED82BB2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8453F8-1428-D1FB-AB6A-A90FEF1803AC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18C46C3-3020-E721-9CEA-7991897B6F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2454" y="4019666"/>
            <a:ext cx="4497020" cy="21555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C8A31-1DC6-6C90-4B3E-A5A84FAF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250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E21CC-B736-F079-0AD3-80A9CA1AB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8891632-C879-7A93-3997-D043691F99FD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94A118-C5D1-5385-311A-EB347CC6B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2454" y="4019666"/>
            <a:ext cx="4497019" cy="2155596"/>
          </a:xfrm>
          <a:prstGeom prst="rect">
            <a:avLst/>
          </a:prstGeom>
        </p:spPr>
      </p:pic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5334E7A3-EDB6-5BAF-F359-38B891D57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8200" y="1546457"/>
            <a:ext cx="5420011" cy="4946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17EEAD-BD43-49F4-98C2-78481C2A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40199-0F61-0A99-224F-73EE67721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6CCF1F-A01E-1DC6-044B-8133E292D91B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F93CA8-D98C-5955-7722-C1602085D7B5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68B76-783A-DF51-8DC8-5A262079E3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AEDEEC-9949-24DB-654E-37D96BF51EB8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29638E-301A-AFE1-19E0-FE51CA38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544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FF808-2B53-06FD-7459-23A80ECDF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40F2A51D-5947-44D4-253A-6BA1D16E9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0424DB-F4F8-8FF8-C70A-296CCA35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83B61-4D9D-EBCB-5C8E-453A53042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71496D-8244-7CAF-A7AB-6BAEF8A29108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A7312B-5E85-BDEB-028B-8F3228922F43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F4C705-E0B1-1DDE-4510-B8DA6534EB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32454" y="4019666"/>
            <a:ext cx="4497019" cy="21555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7E217C-349D-A009-E559-70F137626106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8EE2B-A513-D745-AF14-EED55853EF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42B0EB-7DB2-3741-D804-A195625B3CD4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C389095-F2AE-03FD-412A-5610A5CD9C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836264" y="4017761"/>
            <a:ext cx="4497019" cy="215559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10418E-9C1E-C05A-C48D-0803897B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704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C96A9-BD7D-2F96-6069-2B175E445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AAD1C5F2-AC48-775D-D12C-B12E94A4A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0" cy="4946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E6F6B-124B-0FBA-5AD7-691194E12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FA4C3-2E19-66DC-C59B-26B2704B2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37536F-798C-8C54-2B1A-D72C5DC00783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FD75B1-F760-08F3-F5F9-025F050EF57C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360CA2D-E987-2BA6-3A8B-C37D24EAC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32454" y="4019666"/>
            <a:ext cx="4497019" cy="21555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D06341-C74D-5308-CDC6-0D7A9AA47C9D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48C1F-791D-419C-BCAA-357FCC07BF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C1BB12-DDE3-649D-4FCF-7F7AAF5FDB88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63F7CC3-9115-AD7A-D9F2-48222CB39D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836264" y="4017761"/>
            <a:ext cx="4497019" cy="21555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A4EF7A-0942-29D7-B30B-CC040AECC609}"/>
              </a:ext>
            </a:extLst>
          </p:cNvPr>
          <p:cNvSpPr/>
          <p:nvPr/>
        </p:nvSpPr>
        <p:spPr>
          <a:xfrm>
            <a:off x="4719881" y="1548231"/>
            <a:ext cx="6900618" cy="753242"/>
          </a:xfrm>
          <a:prstGeom prst="rect">
            <a:avLst/>
          </a:prstGeom>
          <a:solidFill>
            <a:schemeClr val="lt1">
              <a:alpha val="89792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9B2CD28-B3AB-DAB6-23A7-56B817F1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01321-627B-2BB3-8B2E-29BA1D9C4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F52E6-AB86-FF6B-9C84-B173D54D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Liveness Analysis – Dataflow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EA592-3B24-BDDD-619E-5313F65D1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define i32 @main (i32 %0, i8* %1) {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</a:t>
            </a:r>
            <a:r>
              <a:rPr lang="en-US" b="1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in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out	2: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%3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i32 %0, 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i1 %3,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4: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%5 = phi i32 [%7, %4], [1,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%6 = phi i32 [%8, %4], [%0, %2]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%7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mul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i32 %5, %6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%8 = add i32 %6, -1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-&gt;	{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}	{}	 %9 =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icmp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sgt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i32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%6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2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{9}	{}	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i1 %9, label %4, label %10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		10: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{}	{}	 %11 = phi i32 [1, %2], [%7, %4]</a:t>
            </a:r>
          </a:p>
          <a:p>
            <a:pPr marL="0" indent="0">
              <a:buNone/>
            </a:pP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	{11}	{}	 ret i32 %11</a:t>
            </a: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marL="0" indent="0">
              <a:buNone/>
            </a:pPr>
            <a:endParaRPr lang="en-US" dirty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pic>
        <p:nvPicPr>
          <p:cNvPr id="4" name="Picture 3" descr="A close-up of a number&#10;&#10;Description automatically generated">
            <a:extLst>
              <a:ext uri="{FF2B5EF4-FFF2-40B4-BE49-F238E27FC236}">
                <a16:creationId xmlns:a16="http://schemas.microsoft.com/office/drawing/2014/main" id="{8DA86C8B-6D01-D065-BDE4-4984262CC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283" y="2876550"/>
            <a:ext cx="3784600" cy="11049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9D590D74-4D9D-5789-5EBD-92E30FA0BB0D}"/>
              </a:ext>
            </a:extLst>
          </p:cNvPr>
          <p:cNvSpPr/>
          <p:nvPr/>
        </p:nvSpPr>
        <p:spPr>
          <a:xfrm>
            <a:off x="7559638" y="3210126"/>
            <a:ext cx="3531890" cy="1104901"/>
          </a:xfrm>
          <a:custGeom>
            <a:avLst/>
            <a:gdLst>
              <a:gd name="connsiteX0" fmla="*/ 7360366 w 9917608"/>
              <a:gd name="connsiteY0" fmla="*/ 4532332 h 7495883"/>
              <a:gd name="connsiteX1" fmla="*/ 6896098 w 9917608"/>
              <a:gd name="connsiteY1" fmla="*/ 4909357 h 7495883"/>
              <a:gd name="connsiteX2" fmla="*/ 7360366 w 9917608"/>
              <a:gd name="connsiteY2" fmla="*/ 5286382 h 7495883"/>
              <a:gd name="connsiteX3" fmla="*/ 7824634 w 9917608"/>
              <a:gd name="connsiteY3" fmla="*/ 4909357 h 7495883"/>
              <a:gd name="connsiteX4" fmla="*/ 7360366 w 9917608"/>
              <a:gd name="connsiteY4" fmla="*/ 4532332 h 7495883"/>
              <a:gd name="connsiteX5" fmla="*/ 0 w 9917608"/>
              <a:gd name="connsiteY5" fmla="*/ 0 h 7495883"/>
              <a:gd name="connsiteX6" fmla="*/ 9917608 w 9917608"/>
              <a:gd name="connsiteY6" fmla="*/ 0 h 7495883"/>
              <a:gd name="connsiteX7" fmla="*/ 9917608 w 9917608"/>
              <a:gd name="connsiteY7" fmla="*/ 7495883 h 7495883"/>
              <a:gd name="connsiteX8" fmla="*/ 0 w 9917608"/>
              <a:gd name="connsiteY8" fmla="*/ 7495883 h 7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7608" h="7495883">
                <a:moveTo>
                  <a:pt x="7360366" y="4532332"/>
                </a:moveTo>
                <a:cubicBezTo>
                  <a:pt x="7103958" y="4532332"/>
                  <a:pt x="6896098" y="4701132"/>
                  <a:pt x="6896098" y="4909357"/>
                </a:cubicBezTo>
                <a:cubicBezTo>
                  <a:pt x="6896098" y="5117582"/>
                  <a:pt x="7103958" y="5286382"/>
                  <a:pt x="7360366" y="5286382"/>
                </a:cubicBezTo>
                <a:cubicBezTo>
                  <a:pt x="7616774" y="5286382"/>
                  <a:pt x="7824634" y="5117582"/>
                  <a:pt x="7824634" y="4909357"/>
                </a:cubicBezTo>
                <a:cubicBezTo>
                  <a:pt x="7824634" y="4701132"/>
                  <a:pt x="7616774" y="4532332"/>
                  <a:pt x="7360366" y="4532332"/>
                </a:cubicBezTo>
                <a:close/>
                <a:moveTo>
                  <a:pt x="0" y="0"/>
                </a:moveTo>
                <a:lnTo>
                  <a:pt x="9917608" y="0"/>
                </a:lnTo>
                <a:lnTo>
                  <a:pt x="9917608" y="7495883"/>
                </a:lnTo>
                <a:lnTo>
                  <a:pt x="0" y="7495883"/>
                </a:lnTo>
                <a:close/>
              </a:path>
            </a:pathLst>
          </a:cu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1E342-BC69-63EA-4C58-14468A7E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299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D0372-FABC-6832-02A3-34B78881E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513DF2A0-5C17-E55E-E904-62BE38EA1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546457"/>
            <a:ext cx="5420011" cy="4946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909CB-95A8-F477-63F9-E0E67AD6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8F0C4-F8D8-0153-981E-0792D265D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1C8201-F4F2-90E6-0806-C137A11FFC64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ECA10E0-F880-81E0-453E-2788351C79BE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CB2AA8-8B39-0BBF-181F-C5001138273C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83D97-0446-11C5-287B-2BC8E8569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6F5BD8-18EB-EC9A-F97C-64D0F96D542F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D0C2882-1856-ABA1-D468-35A2C670C7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32454" y="4019666"/>
            <a:ext cx="4497019" cy="21555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240F2-612A-B13F-661C-D868533E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646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B9BA-2757-6C3E-C43F-C710353D7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4A19709F-7828-FFFD-D004-005E7439F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D9566-9367-937A-8487-6DE49189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DECE4-F209-F1EC-9AE2-9F88C667E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C3B246-F097-B8F1-72CC-38ACB90C52D7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2462E40-5BDA-B44C-C783-8AABD8DF2D53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E25BB2-3A16-68D7-6103-7C2390AEB125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3F8EF-35BA-DA61-B1BA-32EFAA920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BA7CFA-C364-A8BC-F2C3-869DD0A45416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CC560E6-D9E3-D4DE-6B67-0B33BAF8F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32454" y="4019666"/>
            <a:ext cx="4497019" cy="21555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115D44-8C8C-9528-82C0-2DBDF77F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537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242D1-EEB8-A9B5-DB9E-55B9FB76A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029D1A1A-B42C-FBA6-7437-D3ED1DDD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0" cy="4946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59ABF-7C00-24AE-A053-4C521992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581FD-2AB5-C21C-4B23-8F0BE8F45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0BBE3E-59E8-4CF4-85C6-40D7B2ECE78D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6EEB8D8-7A18-F69D-5574-EB61F15D1A7A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899220-D2CF-8611-889C-B9FDE2FE41F3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D073C-E116-0672-C95D-7C43142BA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3B92D5-F8DF-50B8-BB1B-249D37058E5A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2D405E-344A-1E2A-330F-52D87FE44F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32454" y="4019666"/>
            <a:ext cx="4497019" cy="2155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147CAD-CD0B-B266-4C0C-D8D50F3AFFF2}"/>
              </a:ext>
            </a:extLst>
          </p:cNvPr>
          <p:cNvSpPr/>
          <p:nvPr/>
        </p:nvSpPr>
        <p:spPr>
          <a:xfrm>
            <a:off x="4719881" y="2295358"/>
            <a:ext cx="6900618" cy="753242"/>
          </a:xfrm>
          <a:prstGeom prst="rect">
            <a:avLst/>
          </a:prstGeom>
          <a:solidFill>
            <a:schemeClr val="lt1">
              <a:alpha val="89792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DBC194-3FC5-1EA7-CF20-B3C9A6AF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702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FAE1B-7181-0A5A-B329-4EF0B3F11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39B95EFB-12E5-3EDD-FCBC-890D8F21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546457"/>
            <a:ext cx="5420011" cy="4946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E9756-933B-C359-BF31-6C415E42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1C013-35D1-18BF-F37D-D0F61E1CA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3DB1A3-6A64-9686-FF02-10CAA5D81A73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8510673-4C9F-F416-A266-38561565D3B4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1457CA-77FD-83E5-3D10-4270DAC22CAA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0DA31-DE7A-6833-6BA4-B8BC00E36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5C16F0-0FD1-1FDC-990A-93F98D4F6D58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343E863-43D3-85A6-354A-EE06CE045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32454" y="4019666"/>
            <a:ext cx="4497019" cy="215559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9DBAD5-74B8-B25D-57E6-E3864F27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213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C2464-D831-FC3F-A0C3-83171F836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95A49617-4C04-ED52-4CBF-4D2A6CB32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1" cy="4946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BEAD39-2E0B-59D5-A0ED-CED97673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73B18-2CC1-C29B-05BD-D4F6B5713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4E991-A790-A4BB-FD78-6209C4589909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4DE321B-0045-F5FB-BB3C-634A1DDF5254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19993-EC4E-A906-5302-4CA561A30D20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33CD2-3ECE-9CFB-02ED-906370C48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CFCD1B-4696-DFDB-18E6-C2A1D39469BB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64C5C-FBA2-A37E-E89D-9ED3F289E2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32454" y="4019666"/>
            <a:ext cx="4497019" cy="215559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CA0FCD-463F-C99E-D424-B6126DFB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594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4B254-ED49-8641-18F3-6C7D3154F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1CD7FBCD-A6EC-7959-2A2A-47EA96B8E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46457"/>
            <a:ext cx="5420010" cy="4946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2F204-F27B-E4DC-1867-07E58985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BD551-A72D-7E88-0D39-55E917850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2C68A7-D383-EB41-CB78-F01B758B6EEA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6AB02A8-2311-CD2A-5787-8DDA8FE66076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0F6D3-E41A-9FBD-FECD-ED380622D90A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50709-8659-04E7-090F-D42A7FCEB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69FE1C-A974-9709-450A-42549D026305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33458BA-297C-C6EA-93B0-E5FE47AFF9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32454" y="4019666"/>
            <a:ext cx="4497019" cy="21555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C98C5D-1EEF-D27E-C254-6C60FD6E7368}"/>
              </a:ext>
            </a:extLst>
          </p:cNvPr>
          <p:cNvSpPr/>
          <p:nvPr/>
        </p:nvSpPr>
        <p:spPr>
          <a:xfrm>
            <a:off x="4719881" y="2295358"/>
            <a:ext cx="6900618" cy="753242"/>
          </a:xfrm>
          <a:prstGeom prst="rect">
            <a:avLst/>
          </a:prstGeom>
          <a:solidFill>
            <a:schemeClr val="lt1">
              <a:alpha val="89792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C1E8D4-397D-0E0F-1FFE-7F398F71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1BFC0-41A4-F424-8975-37059EBFF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F47C16D0-1DF6-6F22-0F8A-2CCB39550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546457"/>
            <a:ext cx="5420011" cy="4946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076FA-FFD3-A474-F875-9CC2AB02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CB425-EB44-4F55-3D00-E30BE6933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891E3A-DBE0-2724-052A-7C4298A9B7C5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5F4FF35-68C1-8D55-836E-9D3D6FF60F5F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498C08-94C5-7D96-2889-1F40EEA0AE53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CE825-E494-02A9-1438-DDC75D0EA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D3A77B-8458-8E81-6C8C-FA3C93779E01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49511B5-5456-F44A-D530-12D1FAE30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32454" y="4019666"/>
            <a:ext cx="4497019" cy="215559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572C6E-5FA7-77DA-C5F0-9B4544C1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492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DB2C0-AB76-A186-E040-148F2073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F5D3D999-F897-BAD9-7D72-C8A7D2C58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1558405"/>
            <a:ext cx="5420011" cy="4922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CEE82-2599-576C-DA32-3BA19929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747EA-7E35-9DD6-8C68-37424FCC6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6139EE-27E0-2488-5846-9772B1A59190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F9DF9A0-850E-A51B-A889-03C1D91C18A7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D405C2-0E2C-007C-FE30-6F45802FA4DD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5E873-4CF3-244C-43A7-44566215F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7DA965-CAA8-3B62-A005-362FA5F88B52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A49012-0CD8-3AD0-F3ED-CE450B3C30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832454" y="4019666"/>
            <a:ext cx="4497019" cy="21555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7C765A-EDE4-A75F-0E0C-6CE586745A97}"/>
              </a:ext>
            </a:extLst>
          </p:cNvPr>
          <p:cNvSpPr/>
          <p:nvPr/>
        </p:nvSpPr>
        <p:spPr>
          <a:xfrm>
            <a:off x="4719881" y="2295358"/>
            <a:ext cx="6900618" cy="753242"/>
          </a:xfrm>
          <a:prstGeom prst="rect">
            <a:avLst/>
          </a:prstGeom>
          <a:solidFill>
            <a:schemeClr val="lt1">
              <a:alpha val="89792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CC8A1E-E786-2268-9191-E2818F2A0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2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3C0FC-5032-2D70-6461-70B7EB114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9BF5FA89-A9B7-0127-8CB7-538C2FA04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546457"/>
            <a:ext cx="5420011" cy="4946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50A005-8AD7-32EE-375B-E16930C3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B34BE6-B278-053D-1FA6-D7B2566F0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BAADD0-2606-7879-9F59-B89B5F342DB1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D9323B-1FEC-708D-0512-193A203A43E1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B5AF1-848F-0358-681E-D6E3AB35C266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1B827-9505-F9B2-3301-5EB9E7073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0C963F-49AA-3380-2627-0FCB99BFC6B3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DA7C913-130A-5355-42F0-9D2C64852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2454" y="4019666"/>
            <a:ext cx="4497020" cy="21555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0C4F48-F40C-C195-B9DB-2F9C0733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697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9F62A-7425-13E0-1383-0A1BC6DA5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71C0D624-1858-E4B5-4A31-CB3D924F0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546457"/>
            <a:ext cx="5420011" cy="4946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6729E-12A6-19AD-7DFA-22C50E80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Coloring – Coalescing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(k=3)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3E5BF-A4E7-C351-0DF9-2EFF1D0DF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881" y="2303378"/>
            <a:ext cx="7019538" cy="6098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E4E70B-F5DB-7EEA-7960-46ABD56074E6}"/>
              </a:ext>
            </a:extLst>
          </p:cNvPr>
          <p:cNvSpPr/>
          <p:nvPr/>
        </p:nvSpPr>
        <p:spPr>
          <a:xfrm>
            <a:off x="10794253" y="2633176"/>
            <a:ext cx="1042147" cy="497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33782B-DBCA-DDB7-070A-CD25CD243159}"/>
              </a:ext>
            </a:extLst>
          </p:cNvPr>
          <p:cNvSpPr/>
          <p:nvPr/>
        </p:nvSpPr>
        <p:spPr>
          <a:xfrm>
            <a:off x="6541429" y="3429000"/>
            <a:ext cx="5079070" cy="28575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71EB8F-49C8-D83E-508B-0F08B16C2C09}"/>
              </a:ext>
            </a:extLst>
          </p:cNvPr>
          <p:cNvSpPr txBox="1"/>
          <p:nvPr/>
        </p:nvSpPr>
        <p:spPr>
          <a:xfrm>
            <a:off x="6681984" y="3562015"/>
            <a:ext cx="570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Preference graph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AC3A9-E3DE-7D94-7203-F7F598EF4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9881" y="1687998"/>
            <a:ext cx="6900618" cy="646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F0DE2E-B4FD-F90B-BCCF-9F2660A72317}"/>
              </a:ext>
            </a:extLst>
          </p:cNvPr>
          <p:cNvSpPr/>
          <p:nvPr/>
        </p:nvSpPr>
        <p:spPr>
          <a:xfrm>
            <a:off x="10154533" y="1952903"/>
            <a:ext cx="1465966" cy="3328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FFA5CB5-D8F9-C36C-5DE9-DC72ACE4E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2454" y="4019666"/>
            <a:ext cx="4497020" cy="21555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EDC3B9-2CE6-17D7-9327-DA4010BD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6501-145C-FC41-9783-E449E507A9D0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85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7609</TotalTime>
  <Words>35581</Words>
  <Application>Microsoft Macintosh PowerPoint</Application>
  <PresentationFormat>Widescreen</PresentationFormat>
  <Paragraphs>2988</Paragraphs>
  <Slides>160</Slides>
  <Notes>159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160</vt:i4>
      </vt:variant>
    </vt:vector>
  </HeadingPairs>
  <TitlesOfParts>
    <vt:vector size="166" baseType="lpstr">
      <vt:lpstr>Aptos</vt:lpstr>
      <vt:lpstr>Arial</vt:lpstr>
      <vt:lpstr>Calibri</vt:lpstr>
      <vt:lpstr>Calibri Light</vt:lpstr>
      <vt:lpstr>Hack</vt:lpstr>
      <vt:lpstr>Office Theme</vt:lpstr>
      <vt:lpstr>Register Allocation</vt:lpstr>
      <vt:lpstr>Synopsis</vt:lpstr>
      <vt:lpstr>Phases of Compilation</vt:lpstr>
      <vt:lpstr>Liveness Analysis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Liveness Analysis – Dataflow Example</vt:lpstr>
      <vt:lpstr>Graph Coloring – Interference Graph</vt:lpstr>
      <vt:lpstr>Graph Coloring – Interference Graph</vt:lpstr>
      <vt:lpstr>Graph Coloring – Interference Graph</vt:lpstr>
      <vt:lpstr>Graph Coloring – Interference Graph</vt:lpstr>
      <vt:lpstr>Graph Coloring – Interference Graph</vt:lpstr>
      <vt:lpstr>Graph Coloring – Interference Graph</vt:lpstr>
      <vt:lpstr>Graph Coloring – Interference Graph</vt:lpstr>
      <vt:lpstr>Graph Coloring – Interference Graph</vt:lpstr>
      <vt:lpstr>Graph Coloring – Interference Graph</vt:lpstr>
      <vt:lpstr>Graph Coloring – Interference Graph</vt:lpstr>
      <vt:lpstr>Graph Coloring – Interference Graph</vt:lpstr>
      <vt:lpstr>Graph Coloring – Interference Graph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Simplification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(k=2)</vt:lpstr>
      <vt:lpstr>Graph Coloring – Coalescing (k=3)</vt:lpstr>
      <vt:lpstr>Graph Coloring – Coalescing (k=3)</vt:lpstr>
      <vt:lpstr>Graph Coloring – Coalescing (k=3)</vt:lpstr>
      <vt:lpstr>Graph Coloring – Coalescing (k=3)</vt:lpstr>
      <vt:lpstr>Linear Scan – Intervals</vt:lpstr>
      <vt:lpstr>Linear Scan – Intervals</vt:lpstr>
      <vt:lpstr>Linear Scan – Intervals</vt:lpstr>
      <vt:lpstr>Linear Scan – Intervals</vt:lpstr>
      <vt:lpstr>Linear Scan – Intervals</vt:lpstr>
      <vt:lpstr>Linear Scan – Intervals</vt:lpstr>
      <vt:lpstr>Linear Scan – Intervals</vt:lpstr>
      <vt:lpstr>Linear Scan – Intervals</vt:lpstr>
      <vt:lpstr>Linear Scan – Intervals</vt:lpstr>
      <vt:lpstr>Linear Scan – Intervals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Assignment (k=2)</vt:lpstr>
      <vt:lpstr>Linear Scan – Linear Scan (k=2)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Welle Tange</dc:creator>
  <cp:lastModifiedBy>William Welle Tange</cp:lastModifiedBy>
  <cp:revision>17</cp:revision>
  <dcterms:created xsi:type="dcterms:W3CDTF">2024-01-20T13:27:31Z</dcterms:created>
  <dcterms:modified xsi:type="dcterms:W3CDTF">2024-01-25T20:18:17Z</dcterms:modified>
</cp:coreProperties>
</file>